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7"/>
  </p:notesMasterIdLst>
  <p:sldIdLst>
    <p:sldId id="257" r:id="rId5"/>
    <p:sldId id="256"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194"/>
    <a:srgbClr val="5C9DCD"/>
    <a:srgbClr val="F3F8FB"/>
    <a:srgbClr val="C5DCED"/>
    <a:srgbClr val="C9DFED"/>
    <a:srgbClr val="EBE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26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B433A-20DD-4F08-9E37-79CB484EEFBB}" type="datetimeFigureOut">
              <a:rPr lang="en-BE" smtClean="0"/>
              <a:t>04/24/2025</a:t>
            </a:fld>
            <a:endParaRPr lang="en-BE"/>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83F3A-BB4B-4283-BEC3-9EF9486C6F9B}" type="slidenum">
              <a:rPr lang="en-BE" smtClean="0"/>
              <a:t>‹#›</a:t>
            </a:fld>
            <a:endParaRPr lang="en-BE"/>
          </a:p>
        </p:txBody>
      </p:sp>
    </p:spTree>
    <p:extLst>
      <p:ext uri="{BB962C8B-B14F-4D97-AF65-F5344CB8AC3E}">
        <p14:creationId xmlns:p14="http://schemas.microsoft.com/office/powerpoint/2010/main" val="178458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
          </a:p>
        </p:txBody>
      </p:sp>
      <p:sp>
        <p:nvSpPr>
          <p:cNvPr id="4" name="Slide Number Placeholder 3"/>
          <p:cNvSpPr>
            <a:spLocks noGrp="1"/>
          </p:cNvSpPr>
          <p:nvPr>
            <p:ph type="sldNum" sz="quarter" idx="5"/>
          </p:nvPr>
        </p:nvSpPr>
        <p:spPr/>
        <p:txBody>
          <a:bodyPr/>
          <a:lstStyle/>
          <a:p>
            <a:pPr algn="l" rtl="0"/>
            <a:fld id="{13C83F3A-BB4B-4283-BEC3-9EF9486C6F9B}" type="slidenum">
              <a:rPr/>
              <a:t>1</a:t>
            </a:fld>
            <a:endParaRPr lang="sl"/>
          </a:p>
        </p:txBody>
      </p:sp>
    </p:spTree>
    <p:extLst>
      <p:ext uri="{BB962C8B-B14F-4D97-AF65-F5344CB8AC3E}">
        <p14:creationId xmlns:p14="http://schemas.microsoft.com/office/powerpoint/2010/main" val="546679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 dirty="0"/>
          </a:p>
        </p:txBody>
      </p:sp>
      <p:sp>
        <p:nvSpPr>
          <p:cNvPr id="4" name="Slide Number Placeholder 3"/>
          <p:cNvSpPr>
            <a:spLocks noGrp="1"/>
          </p:cNvSpPr>
          <p:nvPr>
            <p:ph type="sldNum" sz="quarter" idx="5"/>
          </p:nvPr>
        </p:nvSpPr>
        <p:spPr/>
        <p:txBody>
          <a:bodyPr/>
          <a:lstStyle/>
          <a:p>
            <a:pPr algn="l" rtl="0"/>
            <a:fld id="{13C83F3A-BB4B-4283-BEC3-9EF9486C6F9B}" type="slidenum">
              <a:rPr/>
              <a:t>2</a:t>
            </a:fld>
            <a:endParaRPr lang="sl"/>
          </a:p>
        </p:txBody>
      </p:sp>
    </p:spTree>
    <p:extLst>
      <p:ext uri="{BB962C8B-B14F-4D97-AF65-F5344CB8AC3E}">
        <p14:creationId xmlns:p14="http://schemas.microsoft.com/office/powerpoint/2010/main" val="967051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56903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833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86794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534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99157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764DE79-268F-4C1A-8933-263129D2AF90}" type="datetimeFigureOut">
              <a:rPr lang="en-US" dirty="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3548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9432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43649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81669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2100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dirty="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24993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dirty="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57433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4/24/2025</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7764621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C9DCD"/>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96B5DB-9045-EA3B-3D03-8B9173BBEB65}"/>
              </a:ext>
            </a:extLst>
          </p:cNvPr>
          <p:cNvSpPr/>
          <p:nvPr/>
        </p:nvSpPr>
        <p:spPr>
          <a:xfrm>
            <a:off x="297653" y="1139176"/>
            <a:ext cx="6386141" cy="1189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spcBef>
                <a:spcPts val="600"/>
              </a:spcBef>
            </a:pPr>
            <a:r>
              <a:rPr lang="sl-SI" sz="1100" b="0"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Vsi imamo pravico do trajnostnih prevozov – ne glede na  finančne zmožnosti, lokacijo, spol, starost ali telesne sposobnosti. Med nami se veliko ljudi sooča z visokimi stroški opravljanja osnovnih poti ali pomanjkanjem ustreznih prevoznih možnosti,  kar omejuje njihov dostop do delovnih mest, izobraževanja, zdravstvenih storitev in drugih ključnih dejavnosti. Ta pojav imenujemo prevozna revščina. V letu 2025 EVROPSKI TEDEN </a:t>
            </a:r>
            <a:r>
              <a:rPr lang="sl-SI" sz="1100" b="1"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MOBILNOSTI</a:t>
            </a:r>
            <a:r>
              <a:rPr lang="sl-SI" sz="1100" b="0"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 vabi k izvedbi akcij, s katerimi ustvarjamo dostopne, vključujoče in varne prevozne storitve za vse!</a:t>
            </a:r>
            <a:endParaRPr lang="sl" sz="1100" b="0" i="0" u="none" baseline="0" dirty="0">
              <a:solidFill>
                <a:srgbClr val="164194"/>
              </a:solidFill>
              <a:latin typeface="Arial" panose="020B0604020202020204" pitchFamily="34" charset="0"/>
              <a:ea typeface="Arial" panose="020B0604020202020204" pitchFamily="34" charset="0"/>
              <a:cs typeface="Arial" panose="020B0604020202020204" pitchFamily="34" charset="0"/>
            </a:endParaRPr>
          </a:p>
        </p:txBody>
      </p:sp>
      <p:sp>
        <p:nvSpPr>
          <p:cNvPr id="2" name="TextBox 7">
            <a:extLst>
              <a:ext uri="{FF2B5EF4-FFF2-40B4-BE49-F238E27FC236}">
                <a16:creationId xmlns:a16="http://schemas.microsoft.com/office/drawing/2014/main" id="{BFA7E71B-B623-A240-447B-ACB4DAEF457A}"/>
              </a:ext>
            </a:extLst>
          </p:cNvPr>
          <p:cNvSpPr txBox="1"/>
          <p:nvPr/>
        </p:nvSpPr>
        <p:spPr>
          <a:xfrm>
            <a:off x="1096251" y="48618"/>
            <a:ext cx="4941431" cy="430887"/>
          </a:xfrm>
          <a:prstGeom prst="rect">
            <a:avLst/>
          </a:prstGeom>
          <a:noFill/>
        </p:spPr>
        <p:txBody>
          <a:bodyPr wrap="square" rtlCol="0">
            <a:spAutoFit/>
          </a:bodyPr>
          <a:lstStyle/>
          <a:p>
            <a:pPr algn="just" rtl="0"/>
            <a:r>
              <a:rPr lang="sl" sz="2200" b="0" i="0" u="none" baseline="0" dirty="0">
                <a:solidFill>
                  <a:schemeClr val="bg1"/>
                </a:solidFill>
                <a:latin typeface="Frutiger LT Std 45 Light" panose="020B0402020204020204" pitchFamily="34" charset="0"/>
                <a:cs typeface="Arial" panose="020B0604020202020204" pitchFamily="34" charset="0"/>
              </a:rPr>
              <a:t>EVROPSKI TEDEN </a:t>
            </a:r>
            <a:r>
              <a:rPr lang="sl" sz="2200" b="1" i="0" u="none" baseline="0" dirty="0">
                <a:solidFill>
                  <a:schemeClr val="bg1"/>
                </a:solidFill>
                <a:latin typeface="Frutiger LT Std 45 Light" panose="020B0402020204020204" pitchFamily="34" charset="0"/>
                <a:cs typeface="Arial" panose="020B0604020202020204" pitchFamily="34" charset="0"/>
              </a:rPr>
              <a:t>MOBILNOSTI</a:t>
            </a:r>
            <a:endParaRPr lang="sl" sz="2200" dirty="0">
              <a:solidFill>
                <a:schemeClr val="bg1"/>
              </a:solidFill>
              <a:latin typeface="Frutiger LT Std 45 Light" panose="020B0402020204020204" pitchFamily="34" charset="0"/>
              <a:cs typeface="Arial" panose="020B0604020202020204" pitchFamily="34" charset="0"/>
            </a:endParaRPr>
          </a:p>
        </p:txBody>
      </p:sp>
      <p:sp>
        <p:nvSpPr>
          <p:cNvPr id="7" name="TextBox 8">
            <a:extLst>
              <a:ext uri="{FF2B5EF4-FFF2-40B4-BE49-F238E27FC236}">
                <a16:creationId xmlns:a16="http://schemas.microsoft.com/office/drawing/2014/main" id="{7A2B61D1-34B6-2F1A-DA9F-1EC6C01C8EBC}"/>
              </a:ext>
            </a:extLst>
          </p:cNvPr>
          <p:cNvSpPr txBox="1"/>
          <p:nvPr/>
        </p:nvSpPr>
        <p:spPr>
          <a:xfrm>
            <a:off x="1091368" y="342861"/>
            <a:ext cx="2242382" cy="261610"/>
          </a:xfrm>
          <a:prstGeom prst="rect">
            <a:avLst/>
          </a:prstGeom>
          <a:noFill/>
        </p:spPr>
        <p:txBody>
          <a:bodyPr wrap="square" rtlCol="0">
            <a:spAutoFit/>
          </a:bodyPr>
          <a:lstStyle/>
          <a:p>
            <a:pPr algn="just" rtl="0"/>
            <a:r>
              <a:rPr lang="sl" sz="1100" b="0" i="0" u="none" baseline="0" dirty="0">
                <a:solidFill>
                  <a:schemeClr val="bg1"/>
                </a:solidFill>
                <a:latin typeface="Arial" panose="020B0604020202020204" pitchFamily="34" charset="0"/>
                <a:ea typeface="Arial" panose="020B0604020202020204" pitchFamily="34" charset="0"/>
                <a:cs typeface="Arial" panose="020B0604020202020204" pitchFamily="34" charset="0"/>
              </a:rPr>
              <a:t>16. − 22. SEPTEMBER 2025</a:t>
            </a:r>
            <a:endParaRPr lang="sl" sz="1100" dirty="0">
              <a:solidFill>
                <a:schemeClr val="bg1"/>
              </a:solidFill>
              <a:latin typeface="Arial" panose="020B0604020202020204" pitchFamily="34" charset="0"/>
              <a:cs typeface="Arial" panose="020B0604020202020204" pitchFamily="34" charset="0"/>
            </a:endParaRPr>
          </a:p>
        </p:txBody>
      </p:sp>
      <p:sp>
        <p:nvSpPr>
          <p:cNvPr id="9" name="TextBox 27">
            <a:extLst>
              <a:ext uri="{FF2B5EF4-FFF2-40B4-BE49-F238E27FC236}">
                <a16:creationId xmlns:a16="http://schemas.microsoft.com/office/drawing/2014/main" id="{A953D13B-7987-387A-93DE-C0B4FC975029}"/>
              </a:ext>
            </a:extLst>
          </p:cNvPr>
          <p:cNvSpPr txBox="1"/>
          <p:nvPr/>
        </p:nvSpPr>
        <p:spPr>
          <a:xfrm>
            <a:off x="1156455" y="638727"/>
            <a:ext cx="5580895" cy="338554"/>
          </a:xfrm>
          <a:prstGeom prst="rect">
            <a:avLst/>
          </a:prstGeom>
          <a:noFill/>
        </p:spPr>
        <p:txBody>
          <a:bodyPr wrap="square" rtlCol="0">
            <a:spAutoFit/>
          </a:bodyPr>
          <a:lstStyle/>
          <a:p>
            <a:pPr algn="ctr" rtl="0"/>
            <a:r>
              <a:rPr lang="sl" sz="1600" b="0" i="0" u="none" baseline="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Letošnja tema: </a:t>
            </a:r>
            <a:r>
              <a:rPr lang="sl" sz="1600" dirty="0">
                <a:solidFill>
                  <a:schemeClr val="bg1"/>
                </a:solidFill>
                <a:effectLst>
                  <a:outerShdw blurRad="38100" dist="38100" dir="2700000" algn="tl">
                    <a:srgbClr val="000000">
                      <a:alpha val="43137"/>
                    </a:srgbClr>
                  </a:outerShdw>
                </a:effectLst>
                <a:highlight>
                  <a:srgbClr val="164194"/>
                </a:highlight>
                <a:latin typeface="Arial Black" panose="020B0A04020102020204" pitchFamily="34" charset="0"/>
                <a:cs typeface="Arial" panose="020B0604020202020204" pitchFamily="34" charset="0"/>
              </a:rPr>
              <a:t>Mobilnost</a:t>
            </a:r>
            <a:r>
              <a:rPr lang="sl" sz="1600" b="0" i="0" u="none" baseline="0" dirty="0">
                <a:solidFill>
                  <a:schemeClr val="bg1"/>
                </a:solidFill>
                <a:effectLst>
                  <a:outerShdw blurRad="38100" dist="38100" dir="2700000" algn="tl">
                    <a:srgbClr val="000000">
                      <a:alpha val="43137"/>
                    </a:srgbClr>
                  </a:outerShdw>
                </a:effectLst>
                <a:highlight>
                  <a:srgbClr val="164194"/>
                </a:highlight>
                <a:latin typeface="Arial Black" panose="020B0A04020102020204" pitchFamily="34" charset="0"/>
                <a:cs typeface="Arial" panose="020B0604020202020204" pitchFamily="34" charset="0"/>
              </a:rPr>
              <a:t> za vse!</a:t>
            </a:r>
          </a:p>
        </p:txBody>
      </p:sp>
      <p:pic>
        <p:nvPicPr>
          <p:cNvPr id="3" name="Picture 2" descr="A picture containing circle, text, graphics, graphic design&#10;&#10;Description automatically generated">
            <a:extLst>
              <a:ext uri="{FF2B5EF4-FFF2-40B4-BE49-F238E27FC236}">
                <a16:creationId xmlns:a16="http://schemas.microsoft.com/office/drawing/2014/main" id="{FEB805AF-088C-5715-66BE-EE6C69955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205" y="82753"/>
            <a:ext cx="982250" cy="982547"/>
          </a:xfrm>
          <a:prstGeom prst="rect">
            <a:avLst/>
          </a:prstGeom>
        </p:spPr>
      </p:pic>
      <p:sp>
        <p:nvSpPr>
          <p:cNvPr id="12" name="TextBox 27">
            <a:extLst>
              <a:ext uri="{FF2B5EF4-FFF2-40B4-BE49-F238E27FC236}">
                <a16:creationId xmlns:a16="http://schemas.microsoft.com/office/drawing/2014/main" id="{0D026CF7-632F-CA44-600A-BB77385D5488}"/>
              </a:ext>
            </a:extLst>
          </p:cNvPr>
          <p:cNvSpPr txBox="1"/>
          <p:nvPr/>
        </p:nvSpPr>
        <p:spPr>
          <a:xfrm>
            <a:off x="297653" y="2501448"/>
            <a:ext cx="6386141" cy="313153"/>
          </a:xfrm>
          <a:prstGeom prst="rect">
            <a:avLst/>
          </a:prstGeom>
          <a:solidFill>
            <a:srgbClr val="164194"/>
          </a:solidFill>
        </p:spPr>
        <p:txBody>
          <a:bodyPr wrap="square" rtlCol="0">
            <a:spAutoFit/>
          </a:bodyPr>
          <a:lstStyle/>
          <a:p>
            <a:pPr algn="just" rtl="0"/>
            <a:r>
              <a:rPr lang="sl" sz="1400" b="1" i="0" u="none" baseline="0">
                <a:solidFill>
                  <a:schemeClr val="bg1"/>
                </a:solidFill>
                <a:latin typeface="Arial" panose="020B0604020202020204" pitchFamily="34" charset="0"/>
                <a:ea typeface="Arial" panose="020B0604020202020204" pitchFamily="34" charset="0"/>
                <a:cs typeface="Arial" panose="020B0604020202020204" pitchFamily="34" charset="0"/>
              </a:rPr>
              <a:t>1.</a:t>
            </a:r>
            <a:r>
              <a:rPr lang="sl" sz="1400" b="0" i="0" u="none" baseline="0">
                <a:solidFill>
                  <a:schemeClr val="bg1"/>
                </a:solidFill>
                <a:latin typeface="Arial" panose="020B0604020202020204" pitchFamily="34" charset="0"/>
                <a:ea typeface="Arial" panose="020B0604020202020204" pitchFamily="34" charset="0"/>
                <a:cs typeface="Arial" panose="020B0604020202020204" pitchFamily="34" charset="0"/>
              </a:rPr>
              <a:t>	</a:t>
            </a:r>
            <a:r>
              <a:rPr lang="sl" sz="1400" b="1" i="0" u="none" baseline="0">
                <a:solidFill>
                  <a:schemeClr val="bg1"/>
                </a:solidFill>
                <a:latin typeface="Arial" panose="020B0604020202020204" pitchFamily="34" charset="0"/>
                <a:ea typeface="Arial" panose="020B0604020202020204" pitchFamily="34" charset="0"/>
                <a:cs typeface="Arial" panose="020B0604020202020204" pitchFamily="34" charset="0"/>
              </a:rPr>
              <a:t>Zasnova za vse</a:t>
            </a:r>
          </a:p>
        </p:txBody>
      </p:sp>
      <p:sp>
        <p:nvSpPr>
          <p:cNvPr id="13" name="Rectangle 12">
            <a:extLst>
              <a:ext uri="{FF2B5EF4-FFF2-40B4-BE49-F238E27FC236}">
                <a16:creationId xmlns:a16="http://schemas.microsoft.com/office/drawing/2014/main" id="{C7037596-04C9-CC23-E285-A8ADDC011A9F}"/>
              </a:ext>
            </a:extLst>
          </p:cNvPr>
          <p:cNvSpPr/>
          <p:nvPr/>
        </p:nvSpPr>
        <p:spPr>
          <a:xfrm>
            <a:off x="297653" y="2814601"/>
            <a:ext cx="6386142" cy="521008"/>
          </a:xfrm>
          <a:prstGeom prst="rect">
            <a:avLst/>
          </a:prstGeom>
          <a:solidFill>
            <a:srgbClr val="C5D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r>
              <a:rPr lang="sl-SI" sz="1050" b="0"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Dobro zasnovani sistemi mobilnosti koristijo vsem. Premišljeno načrtovane storitve, vozila, infrastruktura in komunikacija pomagajo vsem uporabnikom, zlasti tistim s telesnimi, senzoričnimi ali kognitivnimi omejitvami.</a:t>
            </a:r>
            <a:endParaRPr lang="sl" sz="1050" dirty="0">
              <a:solidFill>
                <a:srgbClr val="164194"/>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CBA785EF-168B-D30E-F86D-A4D55F6524A9}"/>
              </a:ext>
            </a:extLst>
          </p:cNvPr>
          <p:cNvSpPr/>
          <p:nvPr/>
        </p:nvSpPr>
        <p:spPr>
          <a:xfrm>
            <a:off x="297652" y="3384895"/>
            <a:ext cx="3512347" cy="1305419"/>
          </a:xfrm>
          <a:prstGeom prst="rect">
            <a:avLst/>
          </a:prstGeom>
          <a:solidFill>
            <a:srgbClr val="F3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rtl="0"/>
            <a:r>
              <a:rPr lang="sl" sz="1000" b="1"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Brez fizičnih ovir: </a:t>
            </a:r>
            <a:r>
              <a:rPr lang="sl-SI" sz="1000" b="0"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Poskrbite, da bodo vozila v sistemu mobilnosti dostopna vsem. To vključuje javni prevoz, storitve prevoza na klic/zahtevo, prevoze za ranljive od vrat do vrat in deljene prevoze. Enako velja za postaje, postajališča, vozlišča mobilnosti, pločnike, kolesarske poti in drugo prometno infrastrukturo. Razmislite o klančinah, strukturi tal, oznakah, osvetlitvi, površinah, dimenzijah in odvodnjavanju.</a:t>
            </a:r>
            <a:endParaRPr lang="sl" sz="1000" dirty="0">
              <a:solidFill>
                <a:srgbClr val="164194"/>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C1200802-BDC3-656A-FC4F-44DA48687946}"/>
              </a:ext>
            </a:extLst>
          </p:cNvPr>
          <p:cNvSpPr/>
          <p:nvPr/>
        </p:nvSpPr>
        <p:spPr>
          <a:xfrm>
            <a:off x="0" y="9090215"/>
            <a:ext cx="6864924" cy="815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0">
              <a:defRPr/>
            </a:pPr>
            <a:endParaRPr lang="sl"/>
          </a:p>
        </p:txBody>
      </p:sp>
      <p:sp>
        <p:nvSpPr>
          <p:cNvPr id="19" name="Rectangle 20">
            <a:extLst>
              <a:ext uri="{FF2B5EF4-FFF2-40B4-BE49-F238E27FC236}">
                <a16:creationId xmlns:a16="http://schemas.microsoft.com/office/drawing/2014/main" id="{0B0D87E7-E726-5470-05CA-70517729C26B}"/>
              </a:ext>
            </a:extLst>
          </p:cNvPr>
          <p:cNvSpPr/>
          <p:nvPr/>
        </p:nvSpPr>
        <p:spPr>
          <a:xfrm>
            <a:off x="3865944" y="3384895"/>
            <a:ext cx="2817850" cy="980725"/>
          </a:xfrm>
          <a:prstGeom prst="rect">
            <a:avLst/>
          </a:prstGeom>
          <a:solidFill>
            <a:srgbClr val="F3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rtl="0"/>
            <a:r>
              <a:rPr lang="sl" sz="1000" b="1"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Dostopnost v digitalni obliki: </a:t>
            </a:r>
            <a:r>
              <a:rPr lang="sl-SI" sz="1000" b="0"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Omogočite uporabnikom prijazna digitalna orodja za prodajo vozovnic, načrtovanje poti in zagotavljanje aktualnih informacij. Zagotovite pomoč uporabnikom, da se izognete digitalni izključenosti nekaterih družbenih skupin.</a:t>
            </a:r>
            <a:endParaRPr lang="sl" sz="1000" dirty="0">
              <a:solidFill>
                <a:srgbClr val="164194"/>
              </a:solidFill>
              <a:latin typeface="Arial" panose="020B0604020202020204" pitchFamily="34" charset="0"/>
              <a:cs typeface="Arial" panose="020B0604020202020204" pitchFamily="34" charset="0"/>
            </a:endParaRPr>
          </a:p>
        </p:txBody>
      </p:sp>
      <p:sp>
        <p:nvSpPr>
          <p:cNvPr id="20" name="Rectangle 20">
            <a:extLst>
              <a:ext uri="{FF2B5EF4-FFF2-40B4-BE49-F238E27FC236}">
                <a16:creationId xmlns:a16="http://schemas.microsoft.com/office/drawing/2014/main" id="{0EF8F8BA-BDE8-A867-698E-CE87FD53FA4B}"/>
              </a:ext>
            </a:extLst>
          </p:cNvPr>
          <p:cNvSpPr/>
          <p:nvPr/>
        </p:nvSpPr>
        <p:spPr>
          <a:xfrm>
            <a:off x="3867882" y="4412049"/>
            <a:ext cx="2815911" cy="829882"/>
          </a:xfrm>
          <a:prstGeom prst="rect">
            <a:avLst/>
          </a:prstGeom>
          <a:solidFill>
            <a:srgbClr val="F3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rtl="0"/>
            <a:r>
              <a:rPr lang="sl" sz="1000" b="1"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Varnost in zanesljivost: </a:t>
            </a:r>
            <a:r>
              <a:rPr lang="sl-SI" sz="1000" b="0"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Izboljšajte fizično infrastrukturo (npr. z dobro prilagojeno razsvetljavo) ter zaradi večje varnosti poskrbite, da bodo digitalne storitve skladne z uredbo o varstvu podatkov (GDPR).</a:t>
            </a:r>
            <a:endParaRPr lang="sl" sz="1000" dirty="0">
              <a:solidFill>
                <a:srgbClr val="164194"/>
              </a:solidFill>
              <a:latin typeface="Arial" panose="020B0604020202020204" pitchFamily="34" charset="0"/>
              <a:cs typeface="Arial" panose="020B0604020202020204" pitchFamily="34" charset="0"/>
            </a:endParaRPr>
          </a:p>
        </p:txBody>
      </p:sp>
      <p:sp>
        <p:nvSpPr>
          <p:cNvPr id="22" name="Rectangle 20">
            <a:extLst>
              <a:ext uri="{FF2B5EF4-FFF2-40B4-BE49-F238E27FC236}">
                <a16:creationId xmlns:a16="http://schemas.microsoft.com/office/drawing/2014/main" id="{18E080DE-FBA3-B88B-27B6-D3CE55D11AD7}"/>
              </a:ext>
            </a:extLst>
          </p:cNvPr>
          <p:cNvSpPr/>
          <p:nvPr/>
        </p:nvSpPr>
        <p:spPr>
          <a:xfrm>
            <a:off x="297653" y="4743952"/>
            <a:ext cx="3512346" cy="1075792"/>
          </a:xfrm>
          <a:prstGeom prst="rect">
            <a:avLst/>
          </a:prstGeom>
          <a:solidFill>
            <a:srgbClr val="F3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rtl="0"/>
            <a:r>
              <a:rPr lang="sl" sz="1000" b="1"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Jasna komunikacija: </a:t>
            </a:r>
            <a:r>
              <a:rPr lang="sl-SI" sz="1000" b="0"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Uporabljajte preproste in razumljive oznake, označevanje poti, vozne rede in sisteme za načrtovanje poti. Izogibajte se preveč podrobnim znakom, ki so lahko za nekatere ljudi težko razumljivi. Poskrbite za ljudi s senzoričnimi in kognitivnimi motnjami. Uporabljajte jasne, preproste in konsistentne simbole in jezik.</a:t>
            </a:r>
            <a:endParaRPr lang="sl" sz="1000" dirty="0">
              <a:solidFill>
                <a:srgbClr val="164194"/>
              </a:solidFill>
              <a:latin typeface="Arial" panose="020B0604020202020204" pitchFamily="34" charset="0"/>
              <a:cs typeface="Arial" panose="020B0604020202020204" pitchFamily="34" charset="0"/>
            </a:endParaRPr>
          </a:p>
        </p:txBody>
      </p:sp>
      <p:pic>
        <p:nvPicPr>
          <p:cNvPr id="35" name="Imagen 34" descr="Patrón de fondo&#10;&#10;El contenido generado por IA puede ser incorrecto.">
            <a:extLst>
              <a:ext uri="{FF2B5EF4-FFF2-40B4-BE49-F238E27FC236}">
                <a16:creationId xmlns:a16="http://schemas.microsoft.com/office/drawing/2014/main" id="{96C1DE21-0E9F-44B4-1189-1510ABA1CF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7683" y="9266214"/>
            <a:ext cx="646112" cy="439146"/>
          </a:xfrm>
          <a:prstGeom prst="rect">
            <a:avLst/>
          </a:prstGeom>
        </p:spPr>
      </p:pic>
      <p:sp>
        <p:nvSpPr>
          <p:cNvPr id="36" name="TextBox 20">
            <a:extLst>
              <a:ext uri="{FF2B5EF4-FFF2-40B4-BE49-F238E27FC236}">
                <a16:creationId xmlns:a16="http://schemas.microsoft.com/office/drawing/2014/main" id="{1D075DDC-CDA3-5F2E-0D67-4996EA2242DC}"/>
              </a:ext>
            </a:extLst>
          </p:cNvPr>
          <p:cNvSpPr txBox="1"/>
          <p:nvPr/>
        </p:nvSpPr>
        <p:spPr>
          <a:xfrm>
            <a:off x="246017" y="9244942"/>
            <a:ext cx="1243097" cy="276999"/>
          </a:xfrm>
          <a:prstGeom prst="rect">
            <a:avLst/>
          </a:prstGeom>
          <a:noFill/>
        </p:spPr>
        <p:txBody>
          <a:bodyPr wrap="none" rtlCol="0">
            <a:spAutoFit/>
          </a:bodyPr>
          <a:lstStyle/>
          <a:p>
            <a:pPr algn="l" rtl="0"/>
            <a:r>
              <a:rPr lang="sl" sz="1200" b="0" i="0" u="none" baseline="0">
                <a:solidFill>
                  <a:srgbClr val="5C9DCD"/>
                </a:solidFill>
                <a:latin typeface="Arial" panose="020B0604020202020204" pitchFamily="34" charset="0"/>
                <a:ea typeface="Arial" panose="020B0604020202020204" pitchFamily="34" charset="0"/>
                <a:cs typeface="Arial" panose="020B0604020202020204" pitchFamily="34" charset="0"/>
              </a:rPr>
              <a:t>#</a:t>
            </a:r>
            <a:r>
              <a:rPr lang="sl" sz="1200" b="1" i="0" u="none" baseline="0">
                <a:solidFill>
                  <a:srgbClr val="5C9DCD"/>
                </a:solidFill>
                <a:latin typeface="Arial" panose="020B0604020202020204" pitchFamily="34" charset="0"/>
                <a:ea typeface="Arial" panose="020B0604020202020204" pitchFamily="34" charset="0"/>
                <a:cs typeface="Arial" panose="020B0604020202020204" pitchFamily="34" charset="0"/>
              </a:rPr>
              <a:t>Mobility</a:t>
            </a:r>
            <a:r>
              <a:rPr lang="sl" sz="1200" b="0" i="0" u="none" baseline="0">
                <a:solidFill>
                  <a:srgbClr val="5C9DCD"/>
                </a:solidFill>
                <a:latin typeface="Arial" panose="020B0604020202020204" pitchFamily="34" charset="0"/>
                <a:ea typeface="Arial" panose="020B0604020202020204" pitchFamily="34" charset="0"/>
                <a:cs typeface="Arial" panose="020B0604020202020204" pitchFamily="34" charset="0"/>
              </a:rPr>
              <a:t>Week</a:t>
            </a:r>
            <a:endParaRPr lang="sl" sz="1200" b="1" dirty="0">
              <a:solidFill>
                <a:srgbClr val="5C9DCD"/>
              </a:solidFill>
              <a:effectLst/>
              <a:latin typeface="Arial" panose="020B0604020202020204" pitchFamily="34" charset="0"/>
              <a:cs typeface="Arial" panose="020B0604020202020204" pitchFamily="34" charset="0"/>
            </a:endParaRPr>
          </a:p>
        </p:txBody>
      </p:sp>
      <p:sp>
        <p:nvSpPr>
          <p:cNvPr id="37" name="TextBox 27">
            <a:extLst>
              <a:ext uri="{FF2B5EF4-FFF2-40B4-BE49-F238E27FC236}">
                <a16:creationId xmlns:a16="http://schemas.microsoft.com/office/drawing/2014/main" id="{405A670D-77DB-451C-0580-FA6BC3C4057E}"/>
              </a:ext>
            </a:extLst>
          </p:cNvPr>
          <p:cNvSpPr txBox="1"/>
          <p:nvPr/>
        </p:nvSpPr>
        <p:spPr>
          <a:xfrm>
            <a:off x="297652" y="6010329"/>
            <a:ext cx="6386141" cy="313153"/>
          </a:xfrm>
          <a:prstGeom prst="rect">
            <a:avLst/>
          </a:prstGeom>
          <a:solidFill>
            <a:srgbClr val="164194"/>
          </a:solidFill>
        </p:spPr>
        <p:txBody>
          <a:bodyPr wrap="square" rtlCol="0">
            <a:spAutoFit/>
          </a:bodyPr>
          <a:lstStyle/>
          <a:p>
            <a:pPr algn="just" rtl="0"/>
            <a:r>
              <a:rPr lang="sl" sz="1400" b="1" i="0" u="none" baseline="0">
                <a:solidFill>
                  <a:schemeClr val="bg1"/>
                </a:solidFill>
                <a:latin typeface="Arial" panose="020B0604020202020204" pitchFamily="34" charset="0"/>
                <a:ea typeface="Arial" panose="020B0604020202020204" pitchFamily="34" charset="0"/>
                <a:cs typeface="Arial" panose="020B0604020202020204" pitchFamily="34" charset="0"/>
              </a:rPr>
              <a:t>2.</a:t>
            </a:r>
            <a:r>
              <a:rPr lang="sl" sz="1400" b="0" i="0" u="none" baseline="0">
                <a:solidFill>
                  <a:schemeClr val="bg1"/>
                </a:solidFill>
                <a:latin typeface="Arial" panose="020B0604020202020204" pitchFamily="34" charset="0"/>
                <a:ea typeface="Arial" panose="020B0604020202020204" pitchFamily="34" charset="0"/>
                <a:cs typeface="Arial" panose="020B0604020202020204" pitchFamily="34" charset="0"/>
              </a:rPr>
              <a:t>	</a:t>
            </a:r>
            <a:r>
              <a:rPr lang="sl" sz="1400" b="1" i="0" u="none" baseline="0">
                <a:solidFill>
                  <a:schemeClr val="bg1"/>
                </a:solidFill>
                <a:latin typeface="Arial" panose="020B0604020202020204" pitchFamily="34" charset="0"/>
                <a:ea typeface="Arial" panose="020B0604020202020204" pitchFamily="34" charset="0"/>
                <a:cs typeface="Arial" panose="020B0604020202020204" pitchFamily="34" charset="0"/>
              </a:rPr>
              <a:t>Raznolikost, cenovna dostopnost in zanesljivost</a:t>
            </a:r>
          </a:p>
        </p:txBody>
      </p:sp>
      <p:sp>
        <p:nvSpPr>
          <p:cNvPr id="38" name="Rectangle 12">
            <a:extLst>
              <a:ext uri="{FF2B5EF4-FFF2-40B4-BE49-F238E27FC236}">
                <a16:creationId xmlns:a16="http://schemas.microsoft.com/office/drawing/2014/main" id="{3B7ACC93-F8B3-885E-8913-4646967BBE95}"/>
              </a:ext>
            </a:extLst>
          </p:cNvPr>
          <p:cNvSpPr/>
          <p:nvPr/>
        </p:nvSpPr>
        <p:spPr>
          <a:xfrm>
            <a:off x="297652" y="6323482"/>
            <a:ext cx="6386142" cy="374801"/>
          </a:xfrm>
          <a:prstGeom prst="rect">
            <a:avLst/>
          </a:prstGeom>
          <a:solidFill>
            <a:srgbClr val="C5D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r>
              <a:rPr lang="sl-SI" sz="1050" b="0"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Da je sistem mobilnosti resnično vključujoč, mora omogočati raznolike, zanesljive in cenovno dostopne možnosti prevoza za vse skupine prebivalstva.</a:t>
            </a:r>
            <a:endParaRPr lang="sl" sz="1050" dirty="0">
              <a:solidFill>
                <a:srgbClr val="164194"/>
              </a:solidFill>
              <a:latin typeface="Arial" panose="020B0604020202020204" pitchFamily="34" charset="0"/>
              <a:cs typeface="Arial" panose="020B0604020202020204" pitchFamily="34" charset="0"/>
            </a:endParaRPr>
          </a:p>
        </p:txBody>
      </p:sp>
      <p:sp>
        <p:nvSpPr>
          <p:cNvPr id="39" name="Rectangle 20">
            <a:extLst>
              <a:ext uri="{FF2B5EF4-FFF2-40B4-BE49-F238E27FC236}">
                <a16:creationId xmlns:a16="http://schemas.microsoft.com/office/drawing/2014/main" id="{3C02BC9B-B3E7-C0EA-95A4-E58C770DF5A5}"/>
              </a:ext>
            </a:extLst>
          </p:cNvPr>
          <p:cNvSpPr/>
          <p:nvPr/>
        </p:nvSpPr>
        <p:spPr>
          <a:xfrm>
            <a:off x="297651" y="6764860"/>
            <a:ext cx="3575586" cy="1882422"/>
          </a:xfrm>
          <a:prstGeom prst="rect">
            <a:avLst/>
          </a:prstGeom>
          <a:solidFill>
            <a:srgbClr val="F3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rtl="0"/>
            <a:r>
              <a:rPr lang="sl" sz="1000" b="1"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Raznolikost: </a:t>
            </a:r>
            <a:r>
              <a:rPr lang="sl-SI" sz="1000" b="0"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Za večjo dostopnost zagotovite raznolikost prevoznih storitev in načinov prevoza ter nemotene povezave. Povežite in spodbujajte javni prevoz po stalnih progah, storitve skupnega prevoza, </a:t>
            </a:r>
            <a:r>
              <a:rPr lang="sl-SI" sz="1000" b="0" i="0" u="none" baseline="0" dirty="0" err="1">
                <a:solidFill>
                  <a:srgbClr val="164194"/>
                </a:solidFill>
                <a:latin typeface="Arial" panose="020B0604020202020204" pitchFamily="34" charset="0"/>
                <a:ea typeface="Arial" panose="020B0604020202020204" pitchFamily="34" charset="0"/>
                <a:cs typeface="Arial" panose="020B0604020202020204" pitchFamily="34" charset="0"/>
              </a:rPr>
              <a:t>sopotništvo</a:t>
            </a:r>
            <a:r>
              <a:rPr lang="sl-SI" sz="1000" b="0"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 možnosti prevoza na zahtevo, hojo in kolesarjenje, da zagotovite najboljše možnosti za različne </a:t>
            </a:r>
            <a:r>
              <a:rPr lang="sl-SI" sz="1000" b="0" i="0" u="none" baseline="0" dirty="0" err="1">
                <a:solidFill>
                  <a:srgbClr val="164194"/>
                </a:solidFill>
                <a:latin typeface="Arial" panose="020B0604020202020204" pitchFamily="34" charset="0"/>
                <a:ea typeface="Arial" panose="020B0604020202020204" pitchFamily="34" charset="0"/>
                <a:cs typeface="Arial" panose="020B0604020202020204" pitchFamily="34" charset="0"/>
              </a:rPr>
              <a:t>mobilnostne</a:t>
            </a:r>
            <a:r>
              <a:rPr lang="sl-SI" sz="1000" b="0"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 potrebe. Ugotovite, kaj je najprimernejše za vaše lokalne razmere, pa naj gre za gosto naseljena mestna območja ali odročnejše in razpršeno poseljene skupnosti, ter raziščite, kako se lahko različne možnosti mobilnosti med seboj dopolnjujejo, da izboljšate razpoložljivost in pokritost ter zmanjšate prevozno revščino.</a:t>
            </a:r>
            <a:r>
              <a:rPr lang="sl" sz="1000" b="0"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a:t>
            </a:r>
            <a:endParaRPr lang="sl" sz="1000" dirty="0">
              <a:solidFill>
                <a:srgbClr val="164194"/>
              </a:solidFill>
              <a:latin typeface="Arial" panose="020B0604020202020204" pitchFamily="34" charset="0"/>
              <a:cs typeface="Arial" panose="020B0604020202020204" pitchFamily="34" charset="0"/>
            </a:endParaRPr>
          </a:p>
        </p:txBody>
      </p:sp>
      <p:sp>
        <p:nvSpPr>
          <p:cNvPr id="40" name="Rectangle 20">
            <a:extLst>
              <a:ext uri="{FF2B5EF4-FFF2-40B4-BE49-F238E27FC236}">
                <a16:creationId xmlns:a16="http://schemas.microsoft.com/office/drawing/2014/main" id="{D4B838D4-0609-F64A-92EC-6A1A837AF790}"/>
              </a:ext>
            </a:extLst>
          </p:cNvPr>
          <p:cNvSpPr/>
          <p:nvPr/>
        </p:nvSpPr>
        <p:spPr>
          <a:xfrm>
            <a:off x="3953743" y="6764860"/>
            <a:ext cx="2730050" cy="1830888"/>
          </a:xfrm>
          <a:prstGeom prst="rect">
            <a:avLst/>
          </a:prstGeom>
          <a:solidFill>
            <a:srgbClr val="F3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rtl="0"/>
            <a:r>
              <a:rPr lang="sl-SI" sz="1000" b="1"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Ohranjanje cenovne dostopnosti: </a:t>
            </a:r>
            <a:r>
              <a:rPr lang="sl-SI" sz="1000"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Preučite, preizkusite in implementirajte različne ukrepe za zagotavljanje enakega dostopa do mobilnosti in zmanjšanje ekonomskega bremena za posameznike in družine. Okrepite sodelovanje med javnimi organi in ponudniki </a:t>
            </a:r>
            <a:r>
              <a:rPr lang="sl-SI" sz="1000" i="0" u="none" baseline="0" dirty="0" err="1">
                <a:solidFill>
                  <a:srgbClr val="164194"/>
                </a:solidFill>
                <a:latin typeface="Arial" panose="020B0604020202020204" pitchFamily="34" charset="0"/>
                <a:ea typeface="Arial" panose="020B0604020202020204" pitchFamily="34" charset="0"/>
                <a:cs typeface="Arial" panose="020B0604020202020204" pitchFamily="34" charset="0"/>
              </a:rPr>
              <a:t>mobilnostnih</a:t>
            </a:r>
            <a:r>
              <a:rPr lang="sl-SI" sz="1000"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 storitev, da spodbudite strukturne popuste, finančne spodbude, subvencije in podporo, proračune za mobilnost, solidarnostne cene, skupnostni najem koles in podobne programe</a:t>
            </a:r>
            <a:r>
              <a:rPr lang="sl-SI" sz="1000" b="1"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a:t>
            </a:r>
            <a:endParaRPr lang="sl" sz="1000" dirty="0">
              <a:solidFill>
                <a:srgbClr val="164194"/>
              </a:solidFill>
              <a:latin typeface="Arial" panose="020B0604020202020204" pitchFamily="34" charset="0"/>
              <a:cs typeface="Arial" panose="020B0604020202020204" pitchFamily="34" charset="0"/>
            </a:endParaRPr>
          </a:p>
        </p:txBody>
      </p:sp>
      <p:sp>
        <p:nvSpPr>
          <p:cNvPr id="41" name="Rectangle 20">
            <a:extLst>
              <a:ext uri="{FF2B5EF4-FFF2-40B4-BE49-F238E27FC236}">
                <a16:creationId xmlns:a16="http://schemas.microsoft.com/office/drawing/2014/main" id="{10CBB20B-1015-9185-A58F-3A647EA4AEE4}"/>
              </a:ext>
            </a:extLst>
          </p:cNvPr>
          <p:cNvSpPr/>
          <p:nvPr/>
        </p:nvSpPr>
        <p:spPr>
          <a:xfrm>
            <a:off x="297651" y="8647282"/>
            <a:ext cx="6386142" cy="388067"/>
          </a:xfrm>
          <a:prstGeom prst="rect">
            <a:avLst/>
          </a:prstGeom>
          <a:solidFill>
            <a:srgbClr val="F3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rtl="0"/>
            <a:r>
              <a:rPr lang="sl-SI" sz="1000" b="1"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Stalna zanesljivost: </a:t>
            </a:r>
            <a:r>
              <a:rPr lang="sl-SI" sz="1000"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Zagotovite zanesljive storitve ter jasne in aktualne informacije, da bodo ljudje lahko izbrali najbolj učinkovite in trajnostne možnosti potovanja.</a:t>
            </a:r>
            <a:endParaRPr lang="sl" sz="1000" dirty="0">
              <a:solidFill>
                <a:srgbClr val="164194"/>
              </a:solidFill>
              <a:latin typeface="Arial" panose="020B0604020202020204" pitchFamily="34" charset="0"/>
              <a:cs typeface="Arial" panose="020B0604020202020204" pitchFamily="34" charset="0"/>
            </a:endParaRPr>
          </a:p>
        </p:txBody>
      </p:sp>
      <p:pic>
        <p:nvPicPr>
          <p:cNvPr id="43" name="Imagen 42" descr="Icono&#10;&#10;El contenido generado por IA puede ser incorrecto.">
            <a:extLst>
              <a:ext uri="{FF2B5EF4-FFF2-40B4-BE49-F238E27FC236}">
                <a16:creationId xmlns:a16="http://schemas.microsoft.com/office/drawing/2014/main" id="{D3D53969-92BC-8777-6BC3-F2337D142D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2684" y="2139814"/>
            <a:ext cx="617773" cy="691926"/>
          </a:xfrm>
          <a:prstGeom prst="rect">
            <a:avLst/>
          </a:prstGeom>
        </p:spPr>
      </p:pic>
      <p:pic>
        <p:nvPicPr>
          <p:cNvPr id="44" name="Imagen 43" descr="Imagen que contiene tabla&#10;&#10;El contenido generado por IA puede ser incorrecto.">
            <a:extLst>
              <a:ext uri="{FF2B5EF4-FFF2-40B4-BE49-F238E27FC236}">
                <a16:creationId xmlns:a16="http://schemas.microsoft.com/office/drawing/2014/main" id="{C1607E9B-C151-C875-CBAC-E7585DDDC1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3268" y="5744519"/>
            <a:ext cx="1357079" cy="583254"/>
          </a:xfrm>
          <a:prstGeom prst="rect">
            <a:avLst/>
          </a:prstGeom>
        </p:spPr>
      </p:pic>
      <p:pic>
        <p:nvPicPr>
          <p:cNvPr id="5" name="Imagen 4" descr="Icono&#10;&#10;El contenido generado por IA puede ser incorrecto.">
            <a:extLst>
              <a:ext uri="{FF2B5EF4-FFF2-40B4-BE49-F238E27FC236}">
                <a16:creationId xmlns:a16="http://schemas.microsoft.com/office/drawing/2014/main" id="{C02AE8C5-4DFF-1956-8E5B-716708D11A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68691" y="2167196"/>
            <a:ext cx="812354" cy="634225"/>
          </a:xfrm>
          <a:prstGeom prst="rect">
            <a:avLst/>
          </a:prstGeom>
        </p:spPr>
      </p:pic>
      <p:pic>
        <p:nvPicPr>
          <p:cNvPr id="14" name="Imagen 13" descr="Una caricatura de una persona&#10;&#10;El contenido generado por IA puede ser incorrecto.">
            <a:extLst>
              <a:ext uri="{FF2B5EF4-FFF2-40B4-BE49-F238E27FC236}">
                <a16:creationId xmlns:a16="http://schemas.microsoft.com/office/drawing/2014/main" id="{5414098D-8626-0A07-54B3-84645584E9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73237" y="2195405"/>
            <a:ext cx="732312" cy="638973"/>
          </a:xfrm>
          <a:prstGeom prst="rect">
            <a:avLst/>
          </a:prstGeom>
        </p:spPr>
      </p:pic>
    </p:spTree>
    <p:extLst>
      <p:ext uri="{BB962C8B-B14F-4D97-AF65-F5344CB8AC3E}">
        <p14:creationId xmlns:p14="http://schemas.microsoft.com/office/powerpoint/2010/main" val="27691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C9DCD"/>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A46165-2C0B-46AA-D11D-CA623F8BB3BC}"/>
              </a:ext>
            </a:extLst>
          </p:cNvPr>
          <p:cNvSpPr/>
          <p:nvPr/>
        </p:nvSpPr>
        <p:spPr>
          <a:xfrm>
            <a:off x="0" y="9090215"/>
            <a:ext cx="6864924" cy="815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0">
              <a:defRPr/>
            </a:pPr>
            <a:endParaRPr lang="sl"/>
          </a:p>
        </p:txBody>
      </p:sp>
      <p:pic>
        <p:nvPicPr>
          <p:cNvPr id="2" name="Imagen 1" descr="Patrón de fondo&#10;&#10;El contenido generado por IA puede ser incorrecto.">
            <a:extLst>
              <a:ext uri="{FF2B5EF4-FFF2-40B4-BE49-F238E27FC236}">
                <a16:creationId xmlns:a16="http://schemas.microsoft.com/office/drawing/2014/main" id="{6399BBFB-7F7E-B1B4-FF08-117704AA1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7683" y="9266214"/>
            <a:ext cx="646112" cy="439146"/>
          </a:xfrm>
          <a:prstGeom prst="rect">
            <a:avLst/>
          </a:prstGeom>
        </p:spPr>
      </p:pic>
      <p:sp>
        <p:nvSpPr>
          <p:cNvPr id="7" name="TextBox 20">
            <a:extLst>
              <a:ext uri="{FF2B5EF4-FFF2-40B4-BE49-F238E27FC236}">
                <a16:creationId xmlns:a16="http://schemas.microsoft.com/office/drawing/2014/main" id="{388F3D18-E78B-E344-81F0-3353B1FF83B1}"/>
              </a:ext>
            </a:extLst>
          </p:cNvPr>
          <p:cNvSpPr txBox="1"/>
          <p:nvPr/>
        </p:nvSpPr>
        <p:spPr>
          <a:xfrm>
            <a:off x="246017" y="9244942"/>
            <a:ext cx="1243097" cy="276999"/>
          </a:xfrm>
          <a:prstGeom prst="rect">
            <a:avLst/>
          </a:prstGeom>
          <a:noFill/>
        </p:spPr>
        <p:txBody>
          <a:bodyPr wrap="none" rtlCol="0">
            <a:spAutoFit/>
          </a:bodyPr>
          <a:lstStyle/>
          <a:p>
            <a:pPr algn="l" rtl="0"/>
            <a:r>
              <a:rPr lang="sl" sz="1200" b="0" i="0" u="none" baseline="0">
                <a:solidFill>
                  <a:srgbClr val="5C9DCD"/>
                </a:solidFill>
                <a:latin typeface="Arial" panose="020B0604020202020204" pitchFamily="34" charset="0"/>
                <a:ea typeface="Arial" panose="020B0604020202020204" pitchFamily="34" charset="0"/>
                <a:cs typeface="Arial" panose="020B0604020202020204" pitchFamily="34" charset="0"/>
              </a:rPr>
              <a:t>#</a:t>
            </a:r>
            <a:r>
              <a:rPr lang="sl" sz="1200" b="1" i="0" u="none" baseline="0">
                <a:solidFill>
                  <a:srgbClr val="5C9DCD"/>
                </a:solidFill>
                <a:latin typeface="Arial" panose="020B0604020202020204" pitchFamily="34" charset="0"/>
                <a:ea typeface="Arial" panose="020B0604020202020204" pitchFamily="34" charset="0"/>
                <a:cs typeface="Arial" panose="020B0604020202020204" pitchFamily="34" charset="0"/>
              </a:rPr>
              <a:t>Mobility</a:t>
            </a:r>
            <a:r>
              <a:rPr lang="sl" sz="1200" b="0" i="0" u="none" baseline="0">
                <a:solidFill>
                  <a:srgbClr val="5C9DCD"/>
                </a:solidFill>
                <a:latin typeface="Arial" panose="020B0604020202020204" pitchFamily="34" charset="0"/>
                <a:ea typeface="Arial" panose="020B0604020202020204" pitchFamily="34" charset="0"/>
                <a:cs typeface="Arial" panose="020B0604020202020204" pitchFamily="34" charset="0"/>
              </a:rPr>
              <a:t>Week</a:t>
            </a:r>
            <a:endParaRPr lang="sl" sz="1200" b="1" dirty="0">
              <a:solidFill>
                <a:srgbClr val="5C9DCD"/>
              </a:solidFill>
              <a:effectLst/>
              <a:latin typeface="Arial" panose="020B0604020202020204" pitchFamily="34" charset="0"/>
              <a:cs typeface="Arial" panose="020B0604020202020204" pitchFamily="34" charset="0"/>
            </a:endParaRPr>
          </a:p>
        </p:txBody>
      </p:sp>
      <p:sp>
        <p:nvSpPr>
          <p:cNvPr id="18" name="TextBox 27">
            <a:extLst>
              <a:ext uri="{FF2B5EF4-FFF2-40B4-BE49-F238E27FC236}">
                <a16:creationId xmlns:a16="http://schemas.microsoft.com/office/drawing/2014/main" id="{205113EE-1E5F-E392-56F0-3B18C4D4E5D1}"/>
              </a:ext>
            </a:extLst>
          </p:cNvPr>
          <p:cNvSpPr txBox="1"/>
          <p:nvPr/>
        </p:nvSpPr>
        <p:spPr>
          <a:xfrm>
            <a:off x="297653" y="450211"/>
            <a:ext cx="6386141" cy="313153"/>
          </a:xfrm>
          <a:prstGeom prst="rect">
            <a:avLst/>
          </a:prstGeom>
          <a:solidFill>
            <a:srgbClr val="164194"/>
          </a:solidFill>
        </p:spPr>
        <p:txBody>
          <a:bodyPr wrap="square" rtlCol="0">
            <a:spAutoFit/>
          </a:bodyPr>
          <a:lstStyle/>
          <a:p>
            <a:pPr algn="just" rtl="0"/>
            <a:r>
              <a:rPr lang="sl" sz="1400" b="1" i="0" u="none" baseline="0" dirty="0">
                <a:solidFill>
                  <a:schemeClr val="bg1"/>
                </a:solidFill>
                <a:latin typeface="Arial" panose="020B0604020202020204" pitchFamily="34" charset="0"/>
                <a:ea typeface="Arial" panose="020B0604020202020204" pitchFamily="34" charset="0"/>
                <a:cs typeface="Arial" panose="020B0604020202020204" pitchFamily="34" charset="0"/>
              </a:rPr>
              <a:t>3.</a:t>
            </a:r>
            <a:r>
              <a:rPr lang="sl" sz="1400" b="0" i="0" u="none" baseline="0" dirty="0">
                <a:solidFill>
                  <a:schemeClr val="bg1"/>
                </a:solidFill>
                <a:latin typeface="Arial" panose="020B0604020202020204" pitchFamily="34" charset="0"/>
                <a:ea typeface="Arial" panose="020B0604020202020204" pitchFamily="34" charset="0"/>
                <a:cs typeface="Arial" panose="020B0604020202020204" pitchFamily="34" charset="0"/>
              </a:rPr>
              <a:t>	</a:t>
            </a:r>
            <a:r>
              <a:rPr lang="sl-SI" sz="1400" b="1" i="0" u="none" baseline="0" dirty="0">
                <a:solidFill>
                  <a:schemeClr val="bg1"/>
                </a:solidFill>
                <a:latin typeface="Arial" panose="020B0604020202020204" pitchFamily="34" charset="0"/>
                <a:ea typeface="Arial" panose="020B0604020202020204" pitchFamily="34" charset="0"/>
                <a:cs typeface="Arial" panose="020B0604020202020204" pitchFamily="34" charset="0"/>
              </a:rPr>
              <a:t>VKLJUČEVANJE CELOTNE SKUPNOSTI</a:t>
            </a:r>
            <a:endParaRPr lang="sl" sz="1400" b="1" dirty="0">
              <a:solidFill>
                <a:schemeClr val="bg1"/>
              </a:solidFill>
              <a:latin typeface="Arial" panose="020B0604020202020204" pitchFamily="34" charset="0"/>
              <a:cs typeface="Arial" panose="020B0604020202020204" pitchFamily="34" charset="0"/>
            </a:endParaRPr>
          </a:p>
        </p:txBody>
      </p:sp>
      <p:sp>
        <p:nvSpPr>
          <p:cNvPr id="19" name="Rectangle 12">
            <a:extLst>
              <a:ext uri="{FF2B5EF4-FFF2-40B4-BE49-F238E27FC236}">
                <a16:creationId xmlns:a16="http://schemas.microsoft.com/office/drawing/2014/main" id="{52FDBB9B-DD17-A9F3-FF7A-0BE7208365E8}"/>
              </a:ext>
            </a:extLst>
          </p:cNvPr>
          <p:cNvSpPr/>
          <p:nvPr/>
        </p:nvSpPr>
        <p:spPr>
          <a:xfrm>
            <a:off x="297653" y="763364"/>
            <a:ext cx="6386142" cy="312645"/>
          </a:xfrm>
          <a:prstGeom prst="rect">
            <a:avLst/>
          </a:prstGeom>
          <a:solidFill>
            <a:srgbClr val="C5D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r>
              <a:rPr lang="sl-SI" sz="1050" b="0"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Izkušnje z mobilnostjo se v različnih skupinah razlikujejo. Z vključevanjem vseh deležnikov lahko zagotovimo rešitve, ki upoštevajo dejanske potrebe.</a:t>
            </a:r>
            <a:endParaRPr lang="sl" sz="1050" dirty="0">
              <a:solidFill>
                <a:srgbClr val="164194"/>
              </a:solidFill>
              <a:latin typeface="Arial" panose="020B0604020202020204" pitchFamily="34" charset="0"/>
              <a:cs typeface="Arial" panose="020B0604020202020204" pitchFamily="34" charset="0"/>
            </a:endParaRPr>
          </a:p>
        </p:txBody>
      </p:sp>
      <p:sp>
        <p:nvSpPr>
          <p:cNvPr id="22" name="Rectangle 20">
            <a:extLst>
              <a:ext uri="{FF2B5EF4-FFF2-40B4-BE49-F238E27FC236}">
                <a16:creationId xmlns:a16="http://schemas.microsoft.com/office/drawing/2014/main" id="{B02646EC-9AB5-9378-1807-D1B22AC40F02}"/>
              </a:ext>
            </a:extLst>
          </p:cNvPr>
          <p:cNvSpPr/>
          <p:nvPr/>
        </p:nvSpPr>
        <p:spPr>
          <a:xfrm>
            <a:off x="297652" y="1153966"/>
            <a:ext cx="2079787" cy="1876693"/>
          </a:xfrm>
          <a:prstGeom prst="rect">
            <a:avLst/>
          </a:prstGeom>
          <a:solidFill>
            <a:srgbClr val="F3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rtl="0"/>
            <a:r>
              <a:rPr lang="sl" sz="1000" b="1"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Sodelovanje pri novih idejah:</a:t>
            </a:r>
            <a:r>
              <a:rPr lang="sl" sz="1000" b="0"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 </a:t>
            </a:r>
            <a:r>
              <a:rPr lang="sl-SI" sz="1000" b="0"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Zagotovite prostor in možnosti za sodelovanje med različnimi sektorji, pri čemer naj ima javni sektor vlogo katalizatorja, ki omogoča in podpira nove ideje. Socialni sklad za podnebje podpira in spodbuja inovativne lokalne rešitve za trajnostno mobilnost.</a:t>
            </a:r>
            <a:endParaRPr lang="sl" sz="1000" dirty="0">
              <a:solidFill>
                <a:srgbClr val="164194"/>
              </a:solidFill>
              <a:latin typeface="Arial" panose="020B0604020202020204" pitchFamily="34" charset="0"/>
              <a:cs typeface="Arial" panose="020B0604020202020204" pitchFamily="34" charset="0"/>
            </a:endParaRPr>
          </a:p>
        </p:txBody>
      </p:sp>
      <p:sp>
        <p:nvSpPr>
          <p:cNvPr id="23" name="Rectangle 20">
            <a:extLst>
              <a:ext uri="{FF2B5EF4-FFF2-40B4-BE49-F238E27FC236}">
                <a16:creationId xmlns:a16="http://schemas.microsoft.com/office/drawing/2014/main" id="{A48EAA32-817A-EC12-1452-28092154A7CB}"/>
              </a:ext>
            </a:extLst>
          </p:cNvPr>
          <p:cNvSpPr/>
          <p:nvPr/>
        </p:nvSpPr>
        <p:spPr>
          <a:xfrm>
            <a:off x="2448559" y="1153966"/>
            <a:ext cx="4230694" cy="1314368"/>
          </a:xfrm>
          <a:prstGeom prst="rect">
            <a:avLst/>
          </a:prstGeom>
          <a:solidFill>
            <a:srgbClr val="F3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rtl="0"/>
            <a:r>
              <a:rPr lang="sl-SI" sz="1000" b="1"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Lokalni kontekst, lokalne potrebe: </a:t>
            </a:r>
            <a:r>
              <a:rPr lang="sl-SI" sz="1000" b="0"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Vključujoče pristopajte k sodelovanju, posvetovanju, soustvarjanju in načrtovanju ter tako spodbujajte bolj vključujoče rešitve na področju mobilnosti. Upoštevajte, da so lokalna društva, četrtne skupnosti ter druga organizirana civilnodružbena in skupnostna združenja zavezniki javnih ustanov in ponudnikov </a:t>
            </a:r>
            <a:r>
              <a:rPr lang="sl-SI" sz="1000" b="0" i="0" u="none" baseline="0" dirty="0" err="1">
                <a:solidFill>
                  <a:srgbClr val="164194"/>
                </a:solidFill>
                <a:latin typeface="Arial" panose="020B0604020202020204" pitchFamily="34" charset="0"/>
                <a:ea typeface="Arial" panose="020B0604020202020204" pitchFamily="34" charset="0"/>
                <a:cs typeface="Arial" panose="020B0604020202020204" pitchFamily="34" charset="0"/>
              </a:rPr>
              <a:t>mobilnostnih</a:t>
            </a:r>
            <a:r>
              <a:rPr lang="sl-SI" sz="1000" b="0"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 storitev pri odpravljanju prevozne revščine in ranljivosti v prometu.</a:t>
            </a:r>
            <a:endParaRPr lang="sl" sz="1000" dirty="0">
              <a:solidFill>
                <a:srgbClr val="164194"/>
              </a:solidFill>
              <a:latin typeface="Arial" panose="020B0604020202020204" pitchFamily="34" charset="0"/>
              <a:cs typeface="Arial" panose="020B0604020202020204" pitchFamily="34" charset="0"/>
            </a:endParaRPr>
          </a:p>
        </p:txBody>
      </p:sp>
      <p:sp>
        <p:nvSpPr>
          <p:cNvPr id="26" name="Rectangle 20">
            <a:extLst>
              <a:ext uri="{FF2B5EF4-FFF2-40B4-BE49-F238E27FC236}">
                <a16:creationId xmlns:a16="http://schemas.microsoft.com/office/drawing/2014/main" id="{41230BD2-CF15-1E13-0145-CA25AF3120C2}"/>
              </a:ext>
            </a:extLst>
          </p:cNvPr>
          <p:cNvSpPr/>
          <p:nvPr/>
        </p:nvSpPr>
        <p:spPr>
          <a:xfrm>
            <a:off x="2448559" y="2540142"/>
            <a:ext cx="4230694" cy="657309"/>
          </a:xfrm>
          <a:prstGeom prst="rect">
            <a:avLst/>
          </a:prstGeom>
          <a:solidFill>
            <a:srgbClr val="F3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rtl="0"/>
            <a:r>
              <a:rPr lang="sl" sz="1000" b="1"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Sprejemljivost: </a:t>
            </a:r>
            <a:r>
              <a:rPr lang="sl-SI" sz="1000" b="0"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Z upoštevanjem različnih družbenih in kulturnih norm in navad boste zagotovili, da bodo storitve, rešitve in možnosti na področju trajnostne mobilnosti privlačne in sprejemljive za vse.</a:t>
            </a:r>
            <a:endParaRPr lang="sl" sz="1000" dirty="0">
              <a:solidFill>
                <a:srgbClr val="164194"/>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B2882E98-6A1D-13CD-61BE-1B90C56FC9BC}"/>
              </a:ext>
            </a:extLst>
          </p:cNvPr>
          <p:cNvSpPr txBox="1"/>
          <p:nvPr/>
        </p:nvSpPr>
        <p:spPr>
          <a:xfrm>
            <a:off x="297653" y="3753655"/>
            <a:ext cx="6386141" cy="313153"/>
          </a:xfrm>
          <a:prstGeom prst="rect">
            <a:avLst/>
          </a:prstGeom>
          <a:solidFill>
            <a:srgbClr val="164194"/>
          </a:solidFill>
        </p:spPr>
        <p:txBody>
          <a:bodyPr wrap="square" rtlCol="0">
            <a:spAutoFit/>
          </a:bodyPr>
          <a:lstStyle/>
          <a:p>
            <a:pPr algn="just" rtl="0"/>
            <a:r>
              <a:rPr lang="sl" sz="1400" b="1" i="0" u="none" baseline="0" dirty="0">
                <a:solidFill>
                  <a:schemeClr val="bg1"/>
                </a:solidFill>
                <a:latin typeface="Arial" panose="020B0604020202020204" pitchFamily="34" charset="0"/>
                <a:ea typeface="Arial" panose="020B0604020202020204" pitchFamily="34" charset="0"/>
                <a:cs typeface="Arial" panose="020B0604020202020204" pitchFamily="34" charset="0"/>
              </a:rPr>
              <a:t>4.</a:t>
            </a:r>
            <a:r>
              <a:rPr lang="sl" sz="1400" b="0" i="0" u="none" baseline="0" dirty="0">
                <a:solidFill>
                  <a:schemeClr val="bg1"/>
                </a:solidFill>
                <a:latin typeface="Arial" panose="020B0604020202020204" pitchFamily="34" charset="0"/>
                <a:ea typeface="Arial" panose="020B0604020202020204" pitchFamily="34" charset="0"/>
                <a:cs typeface="Arial" panose="020B0604020202020204" pitchFamily="34" charset="0"/>
              </a:rPr>
              <a:t>	</a:t>
            </a:r>
            <a:r>
              <a:rPr lang="sl" sz="1400" b="1" i="0" u="none" baseline="0" dirty="0">
                <a:solidFill>
                  <a:schemeClr val="bg1"/>
                </a:solidFill>
                <a:latin typeface="Arial" panose="020B0604020202020204" pitchFamily="34" charset="0"/>
                <a:ea typeface="Arial" panose="020B0604020202020204" pitchFamily="34" charset="0"/>
                <a:cs typeface="Arial" panose="020B0604020202020204" pitchFamily="34" charset="0"/>
              </a:rPr>
              <a:t>Lokalno, regionalno, mestno</a:t>
            </a:r>
            <a:endParaRPr lang="sl" sz="1400" b="1" dirty="0">
              <a:solidFill>
                <a:schemeClr val="bg1"/>
              </a:solidFill>
              <a:latin typeface="Arial" panose="020B0604020202020204" pitchFamily="34" charset="0"/>
              <a:cs typeface="Arial" panose="020B0604020202020204" pitchFamily="34" charset="0"/>
            </a:endParaRPr>
          </a:p>
        </p:txBody>
      </p:sp>
      <p:sp>
        <p:nvSpPr>
          <p:cNvPr id="30" name="Rectangle 12">
            <a:extLst>
              <a:ext uri="{FF2B5EF4-FFF2-40B4-BE49-F238E27FC236}">
                <a16:creationId xmlns:a16="http://schemas.microsoft.com/office/drawing/2014/main" id="{D7428EC7-E4FD-2864-2722-91E4B375659B}"/>
              </a:ext>
            </a:extLst>
          </p:cNvPr>
          <p:cNvSpPr/>
          <p:nvPr/>
        </p:nvSpPr>
        <p:spPr>
          <a:xfrm>
            <a:off x="297653" y="4066808"/>
            <a:ext cx="6386142" cy="363445"/>
          </a:xfrm>
          <a:prstGeom prst="rect">
            <a:avLst/>
          </a:prstGeom>
          <a:solidFill>
            <a:srgbClr val="C5D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r>
              <a:rPr lang="sl-SI" sz="1050" b="0"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Mobilnost se ne sme ustaviti na upravnih mejah. Z učinkovitim sodelovanjem med različnimi geografskimi območji je mogoče zagotoviti nemoten prevoz za vse.</a:t>
            </a:r>
            <a:endParaRPr lang="sl" sz="1050" dirty="0">
              <a:solidFill>
                <a:srgbClr val="164194"/>
              </a:solidFill>
              <a:latin typeface="Arial" panose="020B0604020202020204" pitchFamily="34" charset="0"/>
              <a:cs typeface="Arial" panose="020B0604020202020204" pitchFamily="34" charset="0"/>
            </a:endParaRPr>
          </a:p>
        </p:txBody>
      </p:sp>
      <p:sp>
        <p:nvSpPr>
          <p:cNvPr id="31" name="Rectangle 20">
            <a:extLst>
              <a:ext uri="{FF2B5EF4-FFF2-40B4-BE49-F238E27FC236}">
                <a16:creationId xmlns:a16="http://schemas.microsoft.com/office/drawing/2014/main" id="{75D02285-B637-593D-1844-59A120063DDC}"/>
              </a:ext>
            </a:extLst>
          </p:cNvPr>
          <p:cNvSpPr/>
          <p:nvPr/>
        </p:nvSpPr>
        <p:spPr>
          <a:xfrm>
            <a:off x="297652" y="4502061"/>
            <a:ext cx="2603827" cy="1429011"/>
          </a:xfrm>
          <a:prstGeom prst="rect">
            <a:avLst/>
          </a:prstGeom>
          <a:solidFill>
            <a:srgbClr val="F3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rtl="0"/>
            <a:r>
              <a:rPr lang="sl-SI" sz="1000" b="1"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Združevanje prizadevanj: </a:t>
            </a:r>
            <a:r>
              <a:rPr lang="sl-SI" sz="1000"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Prizadevajte si za sodelovanje med malimi mesti, regijami in sosednjimi upravnimi območji in se tako sproti odzivajte na </a:t>
            </a:r>
            <a:r>
              <a:rPr lang="sl-SI" sz="1000" i="0" u="none" baseline="0" dirty="0" err="1">
                <a:solidFill>
                  <a:srgbClr val="164194"/>
                </a:solidFill>
                <a:latin typeface="Arial" panose="020B0604020202020204" pitchFamily="34" charset="0"/>
                <a:ea typeface="Arial" panose="020B0604020202020204" pitchFamily="34" charset="0"/>
                <a:cs typeface="Arial" panose="020B0604020202020204" pitchFamily="34" charset="0"/>
              </a:rPr>
              <a:t>mobilnostne</a:t>
            </a:r>
            <a:r>
              <a:rPr lang="sl-SI" sz="1000"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 potrebe ljudi. Za </a:t>
            </a:r>
            <a:r>
              <a:rPr lang="sl-SI" sz="1000" i="0" u="none" baseline="0" dirty="0" err="1">
                <a:solidFill>
                  <a:srgbClr val="164194"/>
                </a:solidFill>
                <a:latin typeface="Arial" panose="020B0604020202020204" pitchFamily="34" charset="0"/>
                <a:ea typeface="Arial" panose="020B0604020202020204" pitchFamily="34" charset="0"/>
                <a:cs typeface="Arial" panose="020B0604020202020204" pitchFamily="34" charset="0"/>
              </a:rPr>
              <a:t>maksimizacijo</a:t>
            </a:r>
            <a:r>
              <a:rPr lang="sl-SI" sz="1000"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 virov in možnih rešitev preučite vzorce mobilnosti ter lokacije in razpoložljivost storitev tudi onkraj posameznih upravnih območij.</a:t>
            </a:r>
            <a:endParaRPr lang="sl" sz="1000" dirty="0">
              <a:solidFill>
                <a:srgbClr val="164194"/>
              </a:solidFill>
              <a:latin typeface="Arial" panose="020B0604020202020204" pitchFamily="34" charset="0"/>
              <a:cs typeface="Arial" panose="020B0604020202020204" pitchFamily="34" charset="0"/>
            </a:endParaRPr>
          </a:p>
        </p:txBody>
      </p:sp>
      <p:sp>
        <p:nvSpPr>
          <p:cNvPr id="32" name="Rectangle 20">
            <a:extLst>
              <a:ext uri="{FF2B5EF4-FFF2-40B4-BE49-F238E27FC236}">
                <a16:creationId xmlns:a16="http://schemas.microsoft.com/office/drawing/2014/main" id="{B12B3756-CCEF-62F1-197B-190246CF76F2}"/>
              </a:ext>
            </a:extLst>
          </p:cNvPr>
          <p:cNvSpPr/>
          <p:nvPr/>
        </p:nvSpPr>
        <p:spPr>
          <a:xfrm>
            <a:off x="2971800" y="4499775"/>
            <a:ext cx="3707453" cy="1856819"/>
          </a:xfrm>
          <a:prstGeom prst="rect">
            <a:avLst/>
          </a:prstGeom>
          <a:solidFill>
            <a:srgbClr val="F3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rtl="0"/>
            <a:r>
              <a:rPr lang="sl" sz="1000" b="1"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Funkcionalna mestna območja in širše: </a:t>
            </a:r>
            <a:r>
              <a:rPr lang="sl-SI" sz="1000" b="0"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Za vzpostavitev trdnejših in odpornejših sistemov načrtujte in upravljajte sisteme mobilnosti z vidika funkcionalnih mestnih območij. Prednostno spodbujajte integracijo </a:t>
            </a:r>
            <a:r>
              <a:rPr lang="sl-SI" sz="1000" b="0" i="0" u="none" baseline="0" dirty="0" err="1">
                <a:solidFill>
                  <a:srgbClr val="164194"/>
                </a:solidFill>
                <a:latin typeface="Arial" panose="020B0604020202020204" pitchFamily="34" charset="0"/>
                <a:ea typeface="Arial" panose="020B0604020202020204" pitchFamily="34" charset="0"/>
                <a:cs typeface="Arial" panose="020B0604020202020204" pitchFamily="34" charset="0"/>
              </a:rPr>
              <a:t>multimodalnosti</a:t>
            </a:r>
            <a:r>
              <a:rPr lang="sl-SI" sz="1000" b="0" i="0" u="none" baseline="0" dirty="0">
                <a:solidFill>
                  <a:srgbClr val="164194"/>
                </a:solidFill>
                <a:latin typeface="Arial" panose="020B0604020202020204" pitchFamily="34" charset="0"/>
                <a:ea typeface="Arial" panose="020B0604020202020204" pitchFamily="34" charset="0"/>
                <a:cs typeface="Arial" panose="020B0604020202020204" pitchFamily="34" charset="0"/>
              </a:rPr>
              <a:t> in infrastrukture za učinkovito povezovanje mestnih središč in primestnih območij. Ne pozabite analizirati širših vzorcev mobilnosti poleg prevoza na delo in nazaj, vključno s kompleksnimi vzorci, povezanimi s skrbstveno mobilnostjo, ter tako zagotovite vključenost in upoštevanje potreb ljudi, ki živijo na podeželju in v majhnih skupnostih.</a:t>
            </a:r>
            <a:endParaRPr lang="sl" sz="1000" dirty="0">
              <a:solidFill>
                <a:srgbClr val="164194"/>
              </a:solidFill>
              <a:latin typeface="Arial" panose="020B0604020202020204" pitchFamily="34" charset="0"/>
              <a:cs typeface="Arial" panose="020B0604020202020204" pitchFamily="34" charset="0"/>
            </a:endParaRPr>
          </a:p>
        </p:txBody>
      </p:sp>
      <p:pic>
        <p:nvPicPr>
          <p:cNvPr id="46" name="Imagen 45" descr="Imagen que contiene Diagrama&#10;&#10;El contenido generado por IA puede ser incorrecto.">
            <a:extLst>
              <a:ext uri="{FF2B5EF4-FFF2-40B4-BE49-F238E27FC236}">
                <a16:creationId xmlns:a16="http://schemas.microsoft.com/office/drawing/2014/main" id="{AA8AA97F-E564-2940-992D-C6D6688D89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41" y="3118184"/>
            <a:ext cx="1402439" cy="655590"/>
          </a:xfrm>
          <a:prstGeom prst="rect">
            <a:avLst/>
          </a:prstGeom>
        </p:spPr>
      </p:pic>
      <p:sp>
        <p:nvSpPr>
          <p:cNvPr id="51" name="Rectángulo 50">
            <a:extLst>
              <a:ext uri="{FF2B5EF4-FFF2-40B4-BE49-F238E27FC236}">
                <a16:creationId xmlns:a16="http://schemas.microsoft.com/office/drawing/2014/main" id="{0766F60F-9CD9-EBED-C131-B7EE63B56BE8}"/>
              </a:ext>
            </a:extLst>
          </p:cNvPr>
          <p:cNvSpPr/>
          <p:nvPr/>
        </p:nvSpPr>
        <p:spPr>
          <a:xfrm>
            <a:off x="293111" y="6528445"/>
            <a:ext cx="6386142" cy="2415952"/>
          </a:xfrm>
          <a:prstGeom prst="rect">
            <a:avLst/>
          </a:prstGeom>
          <a:solidFill>
            <a:srgbClr val="1641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l"/>
          </a:p>
        </p:txBody>
      </p:sp>
      <p:pic>
        <p:nvPicPr>
          <p:cNvPr id="1026" name="Picture 2">
            <a:extLst>
              <a:ext uri="{FF2B5EF4-FFF2-40B4-BE49-F238E27FC236}">
                <a16:creationId xmlns:a16="http://schemas.microsoft.com/office/drawing/2014/main" id="{ED5E0303-485F-CD2E-B7D0-BE30E7C1EB4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4" t="7755" r="-184" b="6043"/>
          <a:stretch/>
        </p:blipFill>
        <p:spPr bwMode="auto">
          <a:xfrm>
            <a:off x="1972774" y="6528445"/>
            <a:ext cx="4203018" cy="241452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Icono&#10;&#10;El contenido generado por IA puede ser incorrecto.">
            <a:extLst>
              <a:ext uri="{FF2B5EF4-FFF2-40B4-BE49-F238E27FC236}">
                <a16:creationId xmlns:a16="http://schemas.microsoft.com/office/drawing/2014/main" id="{F02CA1AD-64DF-ADDD-59B2-8D37165F05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2350" y="135985"/>
            <a:ext cx="519080" cy="613459"/>
          </a:xfrm>
          <a:prstGeom prst="rect">
            <a:avLst/>
          </a:prstGeom>
        </p:spPr>
      </p:pic>
      <p:pic>
        <p:nvPicPr>
          <p:cNvPr id="8" name="Imagen 7" descr="Icono&#10;&#10;El contenido generado por IA puede ser incorrecto.">
            <a:extLst>
              <a:ext uri="{FF2B5EF4-FFF2-40B4-BE49-F238E27FC236}">
                <a16:creationId xmlns:a16="http://schemas.microsoft.com/office/drawing/2014/main" id="{C7E4551E-3CC4-31B0-5564-7EBA8104CB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170181" y="116843"/>
            <a:ext cx="509072" cy="613458"/>
          </a:xfrm>
          <a:prstGeom prst="rect">
            <a:avLst/>
          </a:prstGeom>
        </p:spPr>
      </p:pic>
      <p:pic>
        <p:nvPicPr>
          <p:cNvPr id="11" name="Imagen 10" descr="Imagen que contiene Icono&#10;&#10;El contenido generado por IA puede ser incorrecto.">
            <a:extLst>
              <a:ext uri="{FF2B5EF4-FFF2-40B4-BE49-F238E27FC236}">
                <a16:creationId xmlns:a16="http://schemas.microsoft.com/office/drawing/2014/main" id="{9C0D3A09-3150-E4FA-6BAD-213B1CBE73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98245" y="72338"/>
            <a:ext cx="1127281" cy="670554"/>
          </a:xfrm>
          <a:prstGeom prst="rect">
            <a:avLst/>
          </a:prstGeom>
        </p:spPr>
      </p:pic>
    </p:spTree>
    <p:extLst>
      <p:ext uri="{BB962C8B-B14F-4D97-AF65-F5344CB8AC3E}">
        <p14:creationId xmlns:p14="http://schemas.microsoft.com/office/powerpoint/2010/main" val="128142084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FE43873E7BB14E848DB94CE8E3D51F" ma:contentTypeVersion="19" ma:contentTypeDescription="Create a new document." ma:contentTypeScope="" ma:versionID="580f22256a832ef96710119e211b79a5">
  <xsd:schema xmlns:xsd="http://www.w3.org/2001/XMLSchema" xmlns:xs="http://www.w3.org/2001/XMLSchema" xmlns:p="http://schemas.microsoft.com/office/2006/metadata/properties" xmlns:ns2="69a372c9-d1f1-4bc3-be0c-6ca127baad24" xmlns:ns3="1c6125f1-d776-4a0c-b4f4-58d3ef681171" targetNamespace="http://schemas.microsoft.com/office/2006/metadata/properties" ma:root="true" ma:fieldsID="1a08453e40dde56c23ea59f7f0efe80d" ns2:_="" ns3:_="">
    <xsd:import namespace="69a372c9-d1f1-4bc3-be0c-6ca127baad24"/>
    <xsd:import namespace="1c6125f1-d776-4a0c-b4f4-58d3ef68117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a372c9-d1f1-4bc3-be0c-6ca127baad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f449dd-4976-4e8a-8b91-70ac2170588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6125f1-d776-4a0c-b4f4-58d3ef68117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d29036d-29ca-41db-98c7-158483f10045}" ma:internalName="TaxCatchAll" ma:showField="CatchAllData" ma:web="1c6125f1-d776-4a0c-b4f4-58d3ef6811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c6125f1-d776-4a0c-b4f4-58d3ef681171" xsi:nil="true"/>
    <lcf76f155ced4ddcb4097134ff3c332f xmlns="69a372c9-d1f1-4bc3-be0c-6ca127baad2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5838F36-7960-49D3-8D4B-EAF0910B8C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a372c9-d1f1-4bc3-be0c-6ca127baad24"/>
    <ds:schemaRef ds:uri="1c6125f1-d776-4a0c-b4f4-58d3ef6811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881BBE-5FA7-4977-9EB1-99B1DF1716B2}">
  <ds:schemaRefs>
    <ds:schemaRef ds:uri="http://schemas.microsoft.com/sharepoint/v3/contenttype/forms"/>
  </ds:schemaRefs>
</ds:datastoreItem>
</file>

<file path=customXml/itemProps3.xml><?xml version="1.0" encoding="utf-8"?>
<ds:datastoreItem xmlns:ds="http://schemas.openxmlformats.org/officeDocument/2006/customXml" ds:itemID="{64A21AE6-7B77-437E-8A48-66FDAC912FA2}">
  <ds:schemaRefs>
    <ds:schemaRef ds:uri="http://purl.org/dc/terms/"/>
    <ds:schemaRef ds:uri="http://schemas.microsoft.com/office/2006/documentManagement/types"/>
    <ds:schemaRef ds:uri="http://www.w3.org/XML/1998/namespace"/>
    <ds:schemaRef ds:uri="http://purl.org/dc/dcmitype/"/>
    <ds:schemaRef ds:uri="1c6125f1-d776-4a0c-b4f4-58d3ef681171"/>
    <ds:schemaRef ds:uri="69a372c9-d1f1-4bc3-be0c-6ca127baad24"/>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114</TotalTime>
  <Words>876</Words>
  <Application>Microsoft Office PowerPoint</Application>
  <PresentationFormat>A4 (210 x 297 mm)</PresentationFormat>
  <Paragraphs>28</Paragraphs>
  <Slides>2</Slides>
  <Notes>2</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2</vt:i4>
      </vt:variant>
    </vt:vector>
  </HeadingPairs>
  <TitlesOfParts>
    <vt:vector size="8" baseType="lpstr">
      <vt:lpstr>Arial</vt:lpstr>
      <vt:lpstr>Arial Black</vt:lpstr>
      <vt:lpstr>Calibri</vt:lpstr>
      <vt:lpstr>Calibri Light</vt:lpstr>
      <vt:lpstr>Frutiger LT Std 45 Light</vt:lpstr>
      <vt:lpstr>Thème Office</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Juan Caballero</dc:creator>
  <cp:lastModifiedBy>Pia Primec</cp:lastModifiedBy>
  <cp:revision>4</cp:revision>
  <dcterms:created xsi:type="dcterms:W3CDTF">2022-09-01T18:09:22Z</dcterms:created>
  <dcterms:modified xsi:type="dcterms:W3CDTF">2025-04-24T09:23:28Z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0x01010088FE43873E7BB14E848DB94CE8E3D51F</vt:lpwstr>
  </property>
  <property fmtid="{D5CDD505-2E9C-101B-9397-08002B2CF9AE}" pid="3" name="MediaServiceImageTags">
    <vt:lpwstr/>
  </property>
</Properties>
</file>