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16" r:id="rId6"/>
    <p:sldId id="260" r:id="rId7"/>
    <p:sldId id="266" r:id="rId8"/>
    <p:sldId id="273" r:id="rId9"/>
    <p:sldId id="275" r:id="rId10"/>
    <p:sldId id="272" r:id="rId11"/>
    <p:sldId id="318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004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15C5F-262A-4F6E-97EE-6A30BE6F3B83}" v="27" dt="2025-04-03T10:01:4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0F62A-36D9-44F9-9217-EAD5A35A4512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B634-464F-411A-88BD-3A37F017D9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14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5A1B4-586C-A5F7-F6E9-9F3A969B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3CE0F91F-2CE3-0152-B2B3-3425C2578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6DF4E859-A859-662B-C787-15C37D11F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B0FD938-D829-AEB6-B8F1-8B7404A33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8B634-464F-411A-88BD-3A37F017D9A8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480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838D-27C6-5862-DDDA-D5A37DF58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96B28029-4673-C4A7-A7C2-F26BEB266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B8784DCB-9709-F395-CBFA-5A573CAB2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BB75C1-1E4F-E4FF-8BAB-C68CA7778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8B634-464F-411A-88BD-3A37F017D9A8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89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A2CE5-18B2-B744-D2A3-B95DF9137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4648DA81-4B7C-8FE8-77A9-29A364910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E036959D-56E3-9118-6648-1555EB7BD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4229983-9F07-5263-56D0-23C5F4336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8B634-464F-411A-88BD-3A37F017D9A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90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E5D6C8-3980-33F3-53CF-273D80628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4F85ED-7D39-E297-50DB-E1452C234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D1F698-B5AB-7F49-C586-84CEE693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E9838E-D384-6DE0-2507-7E6AD170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9638D7-F088-8CC3-2041-39F0EC4E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5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C9B399-A4A0-DE81-C162-7A195D85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F9C9517-5848-19FE-61DB-A780745BE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157034-CE2B-BCB0-1209-7DA6EA70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27F8F4-8504-8B04-5439-CB241AB8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F7CD3D-E8D1-B5AA-2797-02171ACB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88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B265262-6275-8049-893C-2F9EA8DCD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971C05B-80E8-BBD7-7901-2F3AF29D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F800DA-DA16-DA04-53EE-65FA43B1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B3DF33-AF53-B311-6D53-9963EA7E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DBBAA5-BC36-DC5B-A85A-54CE5CFE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30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17D08-3591-3A67-0067-7D40EB58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37E221-0B8A-1D78-6A69-4E7E80A8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9A8130-D2D8-47C1-E5C7-BE9FBDAF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19DF1F-A013-A246-3B1A-68964302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3E4AFA-0D76-54C4-56FD-39411CD3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92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A6B737-00A0-B20C-1849-1B31BAE7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CD6CB60-B06D-7C1C-2D3A-0FFCE7AB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055FF2-0336-9405-4907-7B202123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DD5D3A-26A6-F5BF-81DF-CC281225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EA53EC-C75E-C631-DC28-63F6E47C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3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1CC36-4EBE-50A2-DBBC-B35F3C11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C28E4F-98DD-857E-ECE0-FE29A4EC6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201AD5C-8154-6ABC-D6C8-4AFB9CDA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B4B10F-DB37-A7B4-F776-BF8141A8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9AABF34-BF53-E9C1-E3B9-47D193AF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F2A6E6-F635-0E24-A8EE-3B25775F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75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68E3E8-F418-02F8-7F6E-FA32817E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F0E9BF8-749B-615D-DF7C-5B2317EE9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9F9210D-252E-5612-A08E-5C22FAF1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53BC71C-935D-DD74-7708-E9A835EF4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9333BAF-1815-3694-3823-B165F6A24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1DA42E0-A7C4-E7FD-2DEE-FC40289B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5FDD78C-CDD2-B3DB-E8D4-A6711BF7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507DFC4-2F1D-9B16-7CF3-5870CEFD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22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0A4CA5-28B3-41B9-C0B5-DEFDBB80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B369221-A0EE-2D1D-C30B-E5FD8413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9765071-60CB-C103-1B5A-E9B8B220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490B9D1-04CC-D11E-AC7B-35CA4519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05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CC20998-3337-9AE8-AA87-90B34998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EDBF34FB-4525-B94D-2CC3-3E9C8BF6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3A4299D-2183-06D9-EA7F-BF0602ED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50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A1EDA-1054-1F6C-342F-1E39A268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97F431-EB71-2B1F-9FF0-8C1F0840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2EF1543-9042-AF10-F53F-F113DF14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E8407F9-396F-752F-DC02-BEB4275F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23AC6E0-C683-1A35-A094-6DD294F9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C079B5-8D54-E9DB-424D-4514D2B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88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F17008-E3B7-15E1-4762-ABBE8E3E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AB76292-641E-0292-69D5-9CB2E3C81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C9C12D0-B1FD-0CD4-C4E3-2DD0C808F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DC8ED1C-09E4-352E-425E-5971A76E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FA58DC8-442A-E1F9-5D3D-1BB4A6A5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10F2845-71CB-0605-CD92-A4B19B58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47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9E6A1E2-B297-C6A5-1F6F-610C42DB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38626F4-858D-55CB-4045-656DE9569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30C0DD-71BC-8D55-EC56-BDF023453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9C2815-DE96-46F5-BE1D-71466C9AFCEC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9F311E-759A-BC51-974B-95DF390B3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2C88A86-0734-445C-765C-B14F8E2A2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03591-55BF-47DB-8438-AEE8FC4641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558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AC6DAB-4580-8AD3-77C2-9214020A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1DDDF9-2B4B-18A1-9E0B-989ED537C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l-SI" sz="5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3E9BB0-FE33-8BAC-1683-DD442058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8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3736285-FCA8-72BA-8AFC-9EC49B5D4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C7783D2-4F5E-C28C-E354-636DC17DE8D5}"/>
              </a:ext>
            </a:extLst>
          </p:cNvPr>
          <p:cNvSpPr txBox="1"/>
          <p:nvPr/>
        </p:nvSpPr>
        <p:spPr>
          <a:xfrm>
            <a:off x="6273801" y="156401"/>
            <a:ext cx="6163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1800" dirty="0">
                <a:latin typeface="Barlow" panose="00000500000000000000" pitchFamily="2" charset="-18"/>
              </a:rPr>
              <a:t>Družba za upravljanje javnega potniškega prometa, </a:t>
            </a:r>
            <a:r>
              <a:rPr lang="sl-SI" sz="1800" dirty="0" err="1">
                <a:latin typeface="Barlow" panose="00000500000000000000" pitchFamily="2" charset="-18"/>
              </a:rPr>
              <a:t>d.o.o</a:t>
            </a:r>
            <a:r>
              <a:rPr lang="sl-SI" sz="1800" dirty="0">
                <a:latin typeface="Barlow" panose="00000500000000000000" pitchFamily="2" charset="-18"/>
              </a:rPr>
              <a:t>, krajše DUJPP, d.o.o., je družba v 100% lastni Republike Slovenije. </a:t>
            </a:r>
          </a:p>
        </p:txBody>
      </p:sp>
    </p:spTree>
    <p:extLst>
      <p:ext uri="{BB962C8B-B14F-4D97-AF65-F5344CB8AC3E}">
        <p14:creationId xmlns:p14="http://schemas.microsoft.com/office/powerpoint/2010/main" val="56476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650A09-7013-5891-F449-254739CF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4B8C"/>
                </a:solidFill>
                <a:latin typeface="Barlow" panose="00000500000000000000" pitchFamily="2" charset="-18"/>
              </a:rPr>
              <a:t>Upravljanje JPP in naloge DUJPP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97A87A-B7EC-9F6B-695A-B583EF7F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67"/>
            <a:ext cx="10515600" cy="4847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400" dirty="0">
              <a:latin typeface="Barlow" panose="00000500000000000000" pitchFamily="2" charset="-18"/>
            </a:endParaRPr>
          </a:p>
          <a:p>
            <a:pPr marL="0" indent="0" algn="just" rtl="0" fontAlgn="base">
              <a:buNone/>
            </a:pPr>
            <a:r>
              <a:rPr lang="sl-SI" sz="1400" dirty="0">
                <a:solidFill>
                  <a:srgbClr val="004B8C"/>
                </a:solidFill>
                <a:latin typeface="Barlow" panose="00000500000000000000" pitchFamily="2" charset="-18"/>
              </a:rPr>
              <a:t>Ravni upravljanja JPP</a:t>
            </a:r>
          </a:p>
          <a:p>
            <a:pPr marL="0" indent="0" algn="just" rtl="0" fontAlgn="base">
              <a:buNone/>
            </a:pPr>
            <a:r>
              <a:rPr lang="sl-SI" sz="1400" b="1" dirty="0">
                <a:latin typeface="Barlow" panose="00000500000000000000" pitchFamily="2" charset="-18"/>
              </a:rPr>
              <a:t>Strateška raven</a:t>
            </a:r>
            <a:r>
              <a:rPr lang="sl-SI" sz="1400" dirty="0">
                <a:latin typeface="Barlow" panose="00000500000000000000" pitchFamily="2" charset="-18"/>
              </a:rPr>
              <a:t>: MOPE sprejema zakonodajo, usmerja kakovost javnega potniškega prometa ter zagotavlja financiranje</a:t>
            </a:r>
            <a:r>
              <a:rPr lang="en-US" sz="1400" dirty="0">
                <a:latin typeface="Barlow" panose="00000500000000000000" pitchFamily="2" charset="-18"/>
              </a:rPr>
              <a:t>​</a:t>
            </a:r>
          </a:p>
          <a:p>
            <a:pPr marL="0" indent="0" algn="just" rtl="0" fontAlgn="base">
              <a:buNone/>
            </a:pPr>
            <a:r>
              <a:rPr lang="sl-SI" sz="1400" b="1" dirty="0">
                <a:latin typeface="Barlow" panose="00000500000000000000" pitchFamily="2" charset="-18"/>
              </a:rPr>
              <a:t>Taktična raven</a:t>
            </a:r>
            <a:r>
              <a:rPr lang="sl-SI" sz="1400" dirty="0">
                <a:latin typeface="Barlow" panose="00000500000000000000" pitchFamily="2" charset="-18"/>
              </a:rPr>
              <a:t>: DUJPP upravlja, načrtuje, organizira in nadzira izvajanje prevoznih storitev</a:t>
            </a:r>
            <a:r>
              <a:rPr lang="en-US" sz="1400" dirty="0">
                <a:latin typeface="Barlow" panose="00000500000000000000" pitchFamily="2" charset="-18"/>
              </a:rPr>
              <a:t>​</a:t>
            </a:r>
          </a:p>
          <a:p>
            <a:pPr marL="0" indent="0" algn="just" rtl="0" fontAlgn="base">
              <a:buNone/>
            </a:pPr>
            <a:r>
              <a:rPr lang="sl-SI" sz="1400" b="1" dirty="0">
                <a:latin typeface="Barlow" panose="00000500000000000000" pitchFamily="2" charset="-18"/>
              </a:rPr>
              <a:t>Operativna raven</a:t>
            </a:r>
            <a:r>
              <a:rPr lang="sl-SI" sz="1400" dirty="0">
                <a:latin typeface="Barlow" panose="00000500000000000000" pitchFamily="2" charset="-18"/>
              </a:rPr>
              <a:t>: koncesionarji JPP izvajajo prevozne storitve</a:t>
            </a:r>
          </a:p>
          <a:p>
            <a:pPr marL="0" indent="0" algn="just" rtl="0" fontAlgn="base">
              <a:buNone/>
            </a:pPr>
            <a:endParaRPr lang="sl-SI" sz="1400" dirty="0">
              <a:latin typeface="Barlow" panose="00000500000000000000" pitchFamily="2" charset="-18"/>
            </a:endParaRPr>
          </a:p>
          <a:p>
            <a:pPr marL="0" indent="0" algn="just" rtl="0" fontAlgn="base">
              <a:buNone/>
            </a:pPr>
            <a:r>
              <a:rPr lang="sl-SI" sz="1400" dirty="0">
                <a:solidFill>
                  <a:srgbClr val="004B8C"/>
                </a:solidFill>
                <a:latin typeface="Barlow" panose="00000500000000000000" pitchFamily="2" charset="-18"/>
              </a:rPr>
              <a:t>Naloge DUJPP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Načrtovanje</a:t>
            </a:r>
            <a:r>
              <a:rPr lang="sl-SI" sz="1400" dirty="0">
                <a:latin typeface="Barlow" panose="00000500000000000000" pitchFamily="2" charset="-18"/>
              </a:rPr>
              <a:t>: Priprava strategij in načrtov za javni potniški promet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Organizacija</a:t>
            </a:r>
            <a:r>
              <a:rPr lang="sl-SI" sz="1400" dirty="0">
                <a:latin typeface="Barlow" panose="00000500000000000000" pitchFamily="2" charset="-18"/>
              </a:rPr>
              <a:t>: Usklajevanje voznih redov in optimizacija prevoznih poti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Nadzor</a:t>
            </a:r>
            <a:r>
              <a:rPr lang="sl-SI" sz="1400" dirty="0">
                <a:latin typeface="Barlow" panose="00000500000000000000" pitchFamily="2" charset="-18"/>
              </a:rPr>
              <a:t>: Spremljanje izvajanja prevoznih storitev in zagotavljanje skladnosti s standardi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Koncesije</a:t>
            </a:r>
            <a:r>
              <a:rPr lang="sl-SI" sz="1400" dirty="0">
                <a:latin typeface="Barlow" panose="00000500000000000000" pitchFamily="2" charset="-18"/>
              </a:rPr>
              <a:t>: Podeljevanje koncesij in sklepanje prevoznih pogodb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Digitalizacija</a:t>
            </a:r>
            <a:r>
              <a:rPr lang="sl-SI" sz="1400" dirty="0">
                <a:latin typeface="Barlow" panose="00000500000000000000" pitchFamily="2" charset="-18"/>
              </a:rPr>
              <a:t>: Zagotavljanje vseh informacij na enem mestu; spremljanje vozil v živo; prodaja vozovnic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Informiranje</a:t>
            </a:r>
            <a:r>
              <a:rPr lang="sl-SI" sz="1400" dirty="0">
                <a:latin typeface="Barlow" panose="00000500000000000000" pitchFamily="2" charset="-18"/>
              </a:rPr>
              <a:t>: Omogočanje čim boljše informiranosti o JPP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Integracija</a:t>
            </a:r>
            <a:r>
              <a:rPr lang="sl-SI" sz="1400" dirty="0">
                <a:latin typeface="Barlow" panose="00000500000000000000" pitchFamily="2" charset="-18"/>
              </a:rPr>
              <a:t>: Zagotavljanje čim bolj integrirane ponudbe JPP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Sogovornik</a:t>
            </a:r>
            <a:r>
              <a:rPr lang="sl-SI" sz="1400" dirty="0">
                <a:latin typeface="Barlow" panose="00000500000000000000" pitchFamily="2" charset="-18"/>
              </a:rPr>
              <a:t>: med državo, izvajalci in potniki; posluh za potnika in strokovne javnosti </a:t>
            </a:r>
          </a:p>
          <a:p>
            <a:pPr marL="0" indent="0">
              <a:buNone/>
            </a:pPr>
            <a:endParaRPr lang="sl-SI" sz="1400" dirty="0">
              <a:latin typeface="Barlow" panose="00000500000000000000" pitchFamily="2" charset="-18"/>
            </a:endParaRPr>
          </a:p>
          <a:p>
            <a:pPr marL="0" indent="0">
              <a:buNone/>
            </a:pPr>
            <a:endParaRPr lang="sl-SI" sz="1400" dirty="0">
              <a:latin typeface="Barlow" panose="00000500000000000000" pitchFamily="2" charset="-18"/>
            </a:endParaRPr>
          </a:p>
          <a:p>
            <a:pPr marL="0" indent="0">
              <a:buNone/>
            </a:pPr>
            <a:endParaRPr lang="sl-SI" sz="1400" dirty="0">
              <a:latin typeface="Barlow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014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98AB7-9A80-A5CC-26F5-12B84D0D4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F6529A-CA85-6F89-F0B1-E23D7599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4B8C"/>
                </a:solidFill>
                <a:latin typeface="Barlow" panose="00000500000000000000" pitchFamily="2" charset="-18"/>
              </a:rPr>
              <a:t>Deležniki DUJPP pri nalogah v JPP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54C033-84E3-0EBB-E5DA-7EFB88A1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Lastniki in predstavniki lastnikov družbe</a:t>
            </a:r>
            <a:r>
              <a:rPr lang="sl-SI" sz="1400" dirty="0">
                <a:latin typeface="Barlow" panose="00000500000000000000" pitchFamily="2" charset="-18"/>
              </a:rPr>
              <a:t>: Vlada RS, MOPE, nadzorni svet, strokovni svet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Koncesionarji</a:t>
            </a:r>
            <a:r>
              <a:rPr lang="sl-SI" sz="1400" dirty="0">
                <a:latin typeface="Barlow" panose="00000500000000000000" pitchFamily="2" charset="-18"/>
              </a:rPr>
              <a:t>: Arriva, Nomago, AP MS, LPP, SŽ-PP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Potniki in splošna javnost</a:t>
            </a:r>
            <a:r>
              <a:rPr lang="sl-SI" sz="1400" dirty="0">
                <a:latin typeface="Barlow" panose="00000500000000000000" pitchFamily="2" charset="-18"/>
              </a:rPr>
              <a:t>: registrirani in neregistrirani uporabniki storitev IJPP, delovne organizacije, gospodinjstva 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Lokalne skupnosti</a:t>
            </a:r>
            <a:r>
              <a:rPr lang="sl-SI" sz="1400" dirty="0">
                <a:latin typeface="Barlow" panose="00000500000000000000" pitchFamily="2" charset="-18"/>
              </a:rPr>
              <a:t>: občine, šole, regionalni centri mobilnosti, različna združenja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Strokovna združenja in organizacije</a:t>
            </a:r>
            <a:r>
              <a:rPr lang="sl-SI" sz="1400" dirty="0">
                <a:latin typeface="Barlow" panose="00000500000000000000" pitchFamily="2" charset="-18"/>
              </a:rPr>
              <a:t>: GZS, OZS, SOS, ZOS, ZMOS, ŠOS, DOS </a:t>
            </a:r>
          </a:p>
          <a:p>
            <a:pPr marL="0" indent="0">
              <a:buNone/>
            </a:pPr>
            <a:r>
              <a:rPr lang="sl-SI" sz="1400" b="1" dirty="0">
                <a:latin typeface="Barlow" panose="00000500000000000000" pitchFamily="2" charset="-18"/>
              </a:rPr>
              <a:t>Mediji</a:t>
            </a:r>
            <a:r>
              <a:rPr lang="sl-SI" sz="1400" dirty="0">
                <a:latin typeface="Barlow" panose="00000500000000000000" pitchFamily="2" charset="-18"/>
              </a:rPr>
              <a:t>: nacionalni, lokalni</a:t>
            </a:r>
          </a:p>
        </p:txBody>
      </p:sp>
    </p:spTree>
    <p:extLst>
      <p:ext uri="{BB962C8B-B14F-4D97-AF65-F5344CB8AC3E}">
        <p14:creationId xmlns:p14="http://schemas.microsoft.com/office/powerpoint/2010/main" val="102732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50326-C6F0-66E4-61D3-4A3506E84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13148-6C87-590F-3B97-2326D880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394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rgbClr val="004B8C"/>
                </a:solidFill>
                <a:latin typeface="Barlow" panose="00000500000000000000" pitchFamily="2" charset="-18"/>
              </a:rPr>
              <a:t>Več ponudbe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B4D5CB-24C2-4CCA-66E8-A8762F2A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5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kern="100" dirty="0">
                <a:solidFill>
                  <a:srgbClr val="004B8C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 2024 smo:</a:t>
            </a:r>
          </a:p>
          <a:p>
            <a:pPr marL="0" indent="0">
              <a:buNone/>
            </a:pPr>
            <a:r>
              <a:rPr lang="sl-SI" sz="1400" b="1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Realizirali</a:t>
            </a:r>
            <a:r>
              <a:rPr lang="sl-SI" sz="1400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8,5 % več avtobusnih in 2,7 % več železniških prevozov</a:t>
            </a:r>
          </a:p>
          <a:p>
            <a:pPr marL="0" indent="0">
              <a:buNone/>
            </a:pPr>
            <a:r>
              <a:rPr lang="sl-SI" sz="1400" b="1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Prevozili</a:t>
            </a:r>
            <a:r>
              <a:rPr lang="sl-SI" sz="1400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za 4.700.000 več cestnih in 318.000 več vlakovnih kilometrov</a:t>
            </a:r>
          </a:p>
          <a:p>
            <a:pPr marL="0" indent="0">
              <a:buNone/>
            </a:pPr>
            <a:r>
              <a:rPr lang="sl-SI" sz="1400" b="1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zpostavili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29 novih intervalnih voznih redov</a:t>
            </a:r>
          </a:p>
          <a:p>
            <a:pPr marL="0" indent="0">
              <a:buNone/>
            </a:pPr>
            <a:r>
              <a:rPr lang="sl-SI" sz="1400" b="1" kern="1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Prevažali</a:t>
            </a:r>
            <a:r>
              <a:rPr lang="sl-SI" sz="1400" kern="1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l-SI" sz="1400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440.000 uporabnikov s kartico IJPP (43,9 % upokojenci, 37,4 % splošni potniki, 10,5 % dijaki, 8,2 % študentje)</a:t>
            </a:r>
            <a:endParaRPr lang="sl-SI" sz="1400" dirty="0">
              <a:solidFill>
                <a:srgbClr val="000000"/>
              </a:solidFill>
              <a:latin typeface="Barlow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Prisluhnili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4.092 zadev v izboljševanju ponudbe v dialogu s potniki, lokalnimi skupnostmi in strokovnimi organizacijami</a:t>
            </a:r>
          </a:p>
          <a:p>
            <a:pPr marL="0" indent="0"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Potrdili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preko 30 izboljšav v železniških voznih redih uvedenih za tekoče leto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1400" b="1" dirty="0">
              <a:effectLst/>
              <a:latin typeface="Barlow" panose="00000500000000000000" pitchFamily="2" charset="-18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C3A9DFF-45DA-A990-DEF6-BBA04A13CB51}"/>
              </a:ext>
            </a:extLst>
          </p:cNvPr>
          <p:cNvSpPr txBox="1">
            <a:spLocks/>
          </p:cNvSpPr>
          <p:nvPr/>
        </p:nvSpPr>
        <p:spPr>
          <a:xfrm>
            <a:off x="838200" y="3589866"/>
            <a:ext cx="10515600" cy="71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>
                <a:solidFill>
                  <a:srgbClr val="8DC63F"/>
                </a:solidFill>
                <a:latin typeface="Barlow" panose="00000500000000000000" pitchFamily="2" charset="-18"/>
              </a:rPr>
              <a:t>Več sodelovanja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B2A2C79-D071-F883-A388-B43B400809AC}"/>
              </a:ext>
            </a:extLst>
          </p:cNvPr>
          <p:cNvSpPr txBox="1">
            <a:spLocks/>
          </p:cNvSpPr>
          <p:nvPr/>
        </p:nvSpPr>
        <p:spPr>
          <a:xfrm>
            <a:off x="838200" y="4238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400" dirty="0">
                <a:solidFill>
                  <a:srgbClr val="004B8C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 2024 smo: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Integrirali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23 šolskih linij z ocenjeno vrednostjo prihranka 4,5 mio EUR za občinske proračune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Uvedli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4 delavske linije v lokalnih skupnostih z večjimi poslovno-gospodarskimi conami (Iskra, Revoz, Eta, Predilnica Litija)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Sofinancirali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prevzeli pogodbena razmerja pri sofinanciranju nakupa vozovnic v 10 občinah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Sodelovali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v 6-ih projektih izboljšanja javnega potniškega prometa in trajnostne mobilnosti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Izvedli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2 svetovalna posveta s Strokovnim svetom DUJPP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Prezentirali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bili sogovornik na 10 strokovnih konferencah</a:t>
            </a:r>
          </a:p>
        </p:txBody>
      </p:sp>
    </p:spTree>
    <p:extLst>
      <p:ext uri="{BB962C8B-B14F-4D97-AF65-F5344CB8AC3E}">
        <p14:creationId xmlns:p14="http://schemas.microsoft.com/office/powerpoint/2010/main" val="158327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85184-9DF8-5C5D-7140-C08D2422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7CCE7C-E94E-57AF-C689-6E77FF48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4B8C"/>
                </a:solidFill>
                <a:latin typeface="Barlow" panose="00000500000000000000" pitchFamily="2" charset="-18"/>
              </a:rPr>
              <a:t>Potnik v središču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3996C6-682A-A1F1-6E47-98FBF8B5A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400" kern="100" dirty="0">
                <a:solidFill>
                  <a:srgbClr val="004B8C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 2024 smo:</a:t>
            </a:r>
          </a:p>
          <a:p>
            <a:pPr marL="0" indent="0">
              <a:buNone/>
            </a:pPr>
            <a:r>
              <a:rPr lang="sl-SI" sz="1400" b="1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Poenostavili</a:t>
            </a:r>
            <a:r>
              <a:rPr lang="sl-SI" sz="1400" kern="100" dirty="0">
                <a:solidFill>
                  <a:prstClr val="black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z integracijo baze IJPP in eUprave skrajšali pridobivanje subvencionirane vozovnice na 3 minute</a:t>
            </a:r>
          </a:p>
          <a:p>
            <a:pPr marL="0" indent="0">
              <a:buNone/>
            </a:pPr>
            <a:r>
              <a:rPr lang="sl-SI" sz="1400" b="1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Prepeljali</a:t>
            </a:r>
            <a:r>
              <a:rPr lang="sl-SI" sz="1400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v upravljanju DUJPP p</a:t>
            </a:r>
            <a:r>
              <a:rPr lang="sl-SI" sz="14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repeljali 9,5% več potnikov v avtobusnem in 7,7 % več potnikov v železniškem prometu </a:t>
            </a:r>
          </a:p>
          <a:p>
            <a:pPr marL="0" indent="0"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Prisluhnili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3.614 vprašanjem, predlogom in pobudam potnikov</a:t>
            </a:r>
            <a:endParaRPr lang="sl-SI" sz="14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Reševali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595 prejetih zadev z lokalnimi skupnostmi in šolami</a:t>
            </a:r>
          </a:p>
          <a:p>
            <a:pPr marL="0" indent="0">
              <a:buNone/>
            </a:pPr>
            <a:r>
              <a:rPr lang="sl-SI" sz="1400" b="1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Prejeli</a:t>
            </a:r>
            <a:r>
              <a:rPr lang="sl-SI" sz="1400" dirty="0">
                <a:solidFill>
                  <a:srgbClr val="000000"/>
                </a:solidFill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117 vprašanj novinarjev  </a:t>
            </a:r>
            <a:endParaRPr lang="sl-SI" sz="1400" dirty="0">
              <a:solidFill>
                <a:srgbClr val="000000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rgbClr val="000000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Izvedli</a:t>
            </a:r>
            <a:r>
              <a:rPr lang="sl-SI" sz="1400" dirty="0">
                <a:solidFill>
                  <a:srgbClr val="000000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: 2 raziskavi o uporabi JPP med splošno populacijo</a:t>
            </a:r>
          </a:p>
        </p:txBody>
      </p:sp>
    </p:spTree>
    <p:extLst>
      <p:ext uri="{BB962C8B-B14F-4D97-AF65-F5344CB8AC3E}">
        <p14:creationId xmlns:p14="http://schemas.microsoft.com/office/powerpoint/2010/main" val="424187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031B5-80BD-7FFD-5F6E-5285FC2B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0257F-D71F-17EC-0280-07CD4570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rgbClr val="004B8C"/>
                </a:solidFill>
                <a:latin typeface="Barlow" panose="00000500000000000000" pitchFamily="2" charset="-18"/>
              </a:rPr>
              <a:t>Mobilnostna revščina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FD2C6A-C0B6-69EA-D29A-54193A52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1400" dirty="0">
                <a:solidFill>
                  <a:srgbClr val="004B8C"/>
                </a:solidFill>
                <a:latin typeface="Barlow" panose="00000500000000000000" pitchFamily="2" charset="-18"/>
              </a:rPr>
              <a:t>DUJPP sodeluje v pripravi Socialno podnebnega načrta, MOPE, ki na področju JPP obsega: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400" b="1" dirty="0">
                <a:latin typeface="Barlow" panose="00000500000000000000" pitchFamily="2" charset="-18"/>
              </a:rPr>
              <a:t>Ponudba dostopnosti JPP</a:t>
            </a:r>
            <a:r>
              <a:rPr lang="sl-SI" sz="1400" dirty="0">
                <a:latin typeface="Barlow" panose="00000500000000000000" pitchFamily="2" charset="-18"/>
              </a:rPr>
              <a:t>: izboljševanje zakonskih podlag in uredb; integracija avtobusnih in železniških voznih redov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400" b="1" dirty="0">
                <a:latin typeface="Barlow" panose="00000500000000000000" pitchFamily="2" charset="-18"/>
              </a:rPr>
              <a:t>Integracija šolskih </a:t>
            </a:r>
            <a:r>
              <a:rPr lang="sl-SI" sz="1400" b="1">
                <a:latin typeface="Barlow" panose="00000500000000000000" pitchFamily="2" charset="-18"/>
              </a:rPr>
              <a:t>in delavskih prevozov</a:t>
            </a:r>
            <a:r>
              <a:rPr lang="sl-SI" sz="1400" dirty="0">
                <a:latin typeface="Barlow" panose="00000500000000000000" pitchFamily="2" charset="-18"/>
              </a:rPr>
              <a:t>: v sistem JPP, kjer je to možno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400" b="1" dirty="0">
                <a:latin typeface="Barlow" panose="00000500000000000000" pitchFamily="2" charset="-18"/>
              </a:rPr>
              <a:t>Prevozi na klic</a:t>
            </a:r>
            <a:r>
              <a:rPr lang="sl-SI" sz="1400" dirty="0">
                <a:latin typeface="Barlow" panose="00000500000000000000" pitchFamily="2" charset="-18"/>
              </a:rPr>
              <a:t>: večanje ponudbe dostopnosti za invalide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400" b="1" dirty="0">
                <a:latin typeface="Barlow" panose="00000500000000000000" pitchFamily="2" charset="-18"/>
              </a:rPr>
              <a:t>Mobilnostno svetovanje</a:t>
            </a:r>
            <a:r>
              <a:rPr lang="sl-SI" sz="1400" dirty="0">
                <a:latin typeface="Barlow" panose="00000500000000000000" pitchFamily="2" charset="-18"/>
              </a:rPr>
              <a:t>: informiranje o prevozih; vzpostavitev informacijskega portala za potnike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1400" b="1" dirty="0">
              <a:effectLst/>
              <a:latin typeface="Barlow" panose="00000500000000000000" pitchFamily="2" charset="-18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2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C87B633-2A91-97EE-0310-0C389A3B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3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DF2C0AA4D49C4187AEA53546A6EE8C" ma:contentTypeVersion="15" ma:contentTypeDescription="Ustvari nov dokument." ma:contentTypeScope="" ma:versionID="9413286e7990923032130914688ca353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62f854ee60f4d0a8d4992ba7fd14e3a5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b8e15c-d93d-4e90-bf0c-5465ef3edf8f">
      <Terms xmlns="http://schemas.microsoft.com/office/infopath/2007/PartnerControls"/>
    </lcf76f155ced4ddcb4097134ff3c332f>
    <TaxCatchAll xmlns="c0976920-23fb-4914-a3ae-b9679400b7d5" xsi:nil="true"/>
  </documentManagement>
</p:properties>
</file>

<file path=customXml/itemProps1.xml><?xml version="1.0" encoding="utf-8"?>
<ds:datastoreItem xmlns:ds="http://schemas.openxmlformats.org/officeDocument/2006/customXml" ds:itemID="{BCE87B33-99F0-47E8-8518-4B91F009408B}"/>
</file>

<file path=customXml/itemProps2.xml><?xml version="1.0" encoding="utf-8"?>
<ds:datastoreItem xmlns:ds="http://schemas.openxmlformats.org/officeDocument/2006/customXml" ds:itemID="{D3846B24-BB90-4329-A1E5-0FC8D09A2F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BAFA47-CFE0-4D14-846D-FD58DEAE8524}">
  <ds:schemaRefs>
    <ds:schemaRef ds:uri="http://schemas.microsoft.com/office/2006/metadata/properties"/>
    <ds:schemaRef ds:uri="http://schemas.microsoft.com/office/infopath/2007/PartnerControls"/>
    <ds:schemaRef ds:uri="474eadd9-8a00-41e9-8d6b-bd341fc86981"/>
    <ds:schemaRef ds:uri="000a60a9-cad1-49a5-a3fc-09032a9c70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576</Words>
  <Application>Microsoft Office PowerPoint</Application>
  <PresentationFormat>Širokozaslonsko</PresentationFormat>
  <Paragraphs>60</Paragraphs>
  <Slides>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Barlow</vt:lpstr>
      <vt:lpstr>Officeova tema</vt:lpstr>
      <vt:lpstr> </vt:lpstr>
      <vt:lpstr>PowerPointova predstavitev</vt:lpstr>
      <vt:lpstr>Upravljanje JPP in naloge DUJPP</vt:lpstr>
      <vt:lpstr>Deležniki DUJPP pri nalogah v JPP </vt:lpstr>
      <vt:lpstr>Več ponudbe</vt:lpstr>
      <vt:lpstr>Potnik v središču</vt:lpstr>
      <vt:lpstr>Mobilnostna revščina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Matjaž Kragelj</dc:creator>
  <cp:lastModifiedBy>Aleksander Đurić</cp:lastModifiedBy>
  <cp:revision>11</cp:revision>
  <dcterms:created xsi:type="dcterms:W3CDTF">2024-07-31T11:16:58Z</dcterms:created>
  <dcterms:modified xsi:type="dcterms:W3CDTF">2025-04-06T18:54:57Z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  <property fmtid="{D5CDD505-2E9C-101B-9397-08002B2CF9AE}" pid="3" name="MediaServiceImageTags">
    <vt:lpwstr/>
  </property>
</Properties>
</file>