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8" r:id="rId3"/>
    <p:sldId id="263" r:id="rId4"/>
    <p:sldId id="266" r:id="rId5"/>
    <p:sldId id="264" r:id="rId6"/>
    <p:sldId id="265" r:id="rId7"/>
    <p:sldId id="268" r:id="rId8"/>
    <p:sldId id="275" r:id="rId9"/>
    <p:sldId id="267" r:id="rId10"/>
    <p:sldId id="269" r:id="rId11"/>
    <p:sldId id="274" r:id="rId12"/>
    <p:sldId id="276" r:id="rId13"/>
    <p:sldId id="273" r:id="rId14"/>
    <p:sldId id="271" r:id="rId15"/>
    <p:sldId id="27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9383A3"/>
    <a:srgbClr val="0C458B"/>
    <a:srgbClr val="4DA0D8"/>
    <a:srgbClr val="EBE9DD"/>
    <a:srgbClr val="003F63"/>
    <a:srgbClr val="E74C3C"/>
    <a:srgbClr val="F4A600"/>
    <a:srgbClr val="FFD31E"/>
    <a:srgbClr val="F5B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9" autoAdjust="0"/>
    <p:restoredTop sz="95349" autoAdjust="0"/>
  </p:normalViewPr>
  <p:slideViewPr>
    <p:cSldViewPr snapToGrid="0">
      <p:cViewPr varScale="1">
        <p:scale>
          <a:sx n="105" d="100"/>
          <a:sy n="105" d="100"/>
        </p:scale>
        <p:origin x="18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F0B24-C066-4984-813E-58007161D54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EC6D7-CEEA-4A8C-B2AB-FB881DF78D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58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678D1-9BD8-4F02-9E89-3F66E246BA4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CFA2-324B-4370-B6DD-F388947914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3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ECFA2-324B-4370-B6DD-F388947914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51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2B948-A3F1-21C4-E9F3-9BA8E92ADB82}"/>
              </a:ext>
            </a:extLst>
          </p:cNvPr>
          <p:cNvSpPr/>
          <p:nvPr userDrawn="1"/>
        </p:nvSpPr>
        <p:spPr>
          <a:xfrm>
            <a:off x="6096000" y="1"/>
            <a:ext cx="6096000" cy="660400"/>
          </a:xfrm>
          <a:prstGeom prst="rect">
            <a:avLst/>
          </a:prstGeom>
          <a:solidFill>
            <a:srgbClr val="EBE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232DF-4EAC-4A5B-8CA0-58CAD720B5E0}"/>
              </a:ext>
            </a:extLst>
          </p:cNvPr>
          <p:cNvSpPr/>
          <p:nvPr userDrawn="1"/>
        </p:nvSpPr>
        <p:spPr>
          <a:xfrm>
            <a:off x="4602480" y="5878513"/>
            <a:ext cx="6482080" cy="97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9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8DD21D-7AC5-44E6-AF8F-5CEE3A458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AFCAE-BDA9-475F-AD44-28C316D6A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320" y="1380227"/>
            <a:ext cx="11612880" cy="4363867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1016B-7BE7-4F85-59A2-F7147844BB67}"/>
              </a:ext>
            </a:extLst>
          </p:cNvPr>
          <p:cNvSpPr/>
          <p:nvPr userDrawn="1"/>
        </p:nvSpPr>
        <p:spPr>
          <a:xfrm>
            <a:off x="6096000" y="1"/>
            <a:ext cx="6096000" cy="660400"/>
          </a:xfrm>
          <a:prstGeom prst="rect">
            <a:avLst/>
          </a:prstGeom>
          <a:solidFill>
            <a:srgbClr val="EBE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0C87F-47D0-5420-FB1F-C86FC0CEDD51}"/>
              </a:ext>
            </a:extLst>
          </p:cNvPr>
          <p:cNvSpPr/>
          <p:nvPr userDrawn="1"/>
        </p:nvSpPr>
        <p:spPr>
          <a:xfrm>
            <a:off x="4602480" y="5878513"/>
            <a:ext cx="6482080" cy="97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3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92279B6-6F6A-4E26-ADB8-9B64D536A9C5}"/>
              </a:ext>
            </a:extLst>
          </p:cNvPr>
          <p:cNvSpPr/>
          <p:nvPr userDrawn="1"/>
        </p:nvSpPr>
        <p:spPr>
          <a:xfrm>
            <a:off x="0" y="0"/>
            <a:ext cx="12192000" cy="5878513"/>
          </a:xfrm>
          <a:prstGeom prst="rect">
            <a:avLst/>
          </a:prstGeom>
          <a:solidFill>
            <a:srgbClr val="EBE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77A24-06B3-0DC1-1BB2-E7ABA3199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2" y="269706"/>
            <a:ext cx="3513918" cy="20064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CFD64F4-4AAE-4A56-A780-8DD76B4AA1C0}"/>
              </a:ext>
            </a:extLst>
          </p:cNvPr>
          <p:cNvSpPr/>
          <p:nvPr userDrawn="1"/>
        </p:nvSpPr>
        <p:spPr>
          <a:xfrm>
            <a:off x="0" y="5878513"/>
            <a:ext cx="12192000" cy="97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9" name="Picture 3" descr="M:\Projects Mobility Forum\EMW\2015-2017\3 - Support to EMW Activities\Communication Toolkit\2016 Communication Toolkit\#04 FOOTER (and EU Emblem)\EU Emblem low res.jpg">
            <a:extLst>
              <a:ext uri="{FF2B5EF4-FFF2-40B4-BE49-F238E27FC236}">
                <a16:creationId xmlns:a16="http://schemas.microsoft.com/office/drawing/2014/main" id="{C6941F2C-235F-4BB2-B246-2E7BA4EC1C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317186" y="6163369"/>
            <a:ext cx="646112" cy="431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BBF5F4-B7E9-467F-AEC4-EDA19FE1930C}"/>
              </a:ext>
            </a:extLst>
          </p:cNvPr>
          <p:cNvSpPr txBox="1"/>
          <p:nvPr userDrawn="1"/>
        </p:nvSpPr>
        <p:spPr>
          <a:xfrm>
            <a:off x="174554" y="432247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cap="all" baseline="0" dirty="0">
                <a:solidFill>
                  <a:srgbClr val="16419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16-22 SEPTEMBER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51026-7C9B-76E1-9A0A-AA92382D1E29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2464" y="6163369"/>
            <a:ext cx="182602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4E1729-383F-321B-63BD-EE425589DF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44" y="6204827"/>
            <a:ext cx="4154718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4014B9-C61D-66E4-8D1E-6E60164890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2464" y="6159167"/>
            <a:ext cx="182602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7CB72-45F8-D3C2-0357-8151EA567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198" y="6192661"/>
            <a:ext cx="3454597" cy="3590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622529-EEE7-4283-A3BA-806155C2460F}"/>
              </a:ext>
            </a:extLst>
          </p:cNvPr>
          <p:cNvSpPr/>
          <p:nvPr/>
        </p:nvSpPr>
        <p:spPr>
          <a:xfrm>
            <a:off x="0" y="946"/>
            <a:ext cx="12192000" cy="5876394"/>
          </a:xfrm>
          <a:prstGeom prst="rect">
            <a:avLst/>
          </a:prstGeom>
          <a:solidFill>
            <a:srgbClr val="93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127452" y="2350536"/>
            <a:ext cx="6835846" cy="1446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sl-SI" sz="4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</a:t>
            </a:r>
            <a:endParaRPr lang="en-GB" sz="40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l-SI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 aktivna SREDNJE VELIKA občina</a:t>
            </a:r>
          </a:p>
          <a:p>
            <a:pPr algn="r"/>
            <a:r>
              <a:rPr lang="sl-SI" sz="2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7.793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prebivalcev</a:t>
            </a:r>
            <a:endParaRPr lang="en-GB" sz="2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B92689-64D4-49BB-AA5D-43A7BDF27F06}"/>
              </a:ext>
            </a:extLst>
          </p:cNvPr>
          <p:cNvSpPr txBox="1"/>
          <p:nvPr/>
        </p:nvSpPr>
        <p:spPr>
          <a:xfrm>
            <a:off x="6982383" y="5381270"/>
            <a:ext cx="498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Zaključni dogodek, Velenje, 6.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november 2024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47BB9-605D-06BB-121A-DCC9E1E8D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185AF"/>
              </a:clrFrom>
              <a:clrTo>
                <a:srgbClr val="9185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72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FF1D1-6977-4776-C984-F6E9D92C2D5A}"/>
              </a:ext>
            </a:extLst>
          </p:cNvPr>
          <p:cNvSpPr txBox="1"/>
          <p:nvPr/>
        </p:nvSpPr>
        <p:spPr>
          <a:xfrm>
            <a:off x="10539510" y="3955360"/>
            <a:ext cx="1423788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sl-S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 Žagar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8E6265-4E1D-44BE-93B4-0E15DE2477A3}"/>
              </a:ext>
            </a:extLst>
          </p:cNvPr>
          <p:cNvSpPr txBox="1"/>
          <p:nvPr/>
        </p:nvSpPr>
        <p:spPr>
          <a:xfrm>
            <a:off x="174554" y="626307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4DA0D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200" b="1" dirty="0">
                <a:solidFill>
                  <a:srgbClr val="4DA0D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r>
              <a:rPr lang="en-US" sz="1200" dirty="0">
                <a:solidFill>
                  <a:srgbClr val="4DA0D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</p:spTree>
    <p:extLst>
      <p:ext uri="{BB962C8B-B14F-4D97-AF65-F5344CB8AC3E}">
        <p14:creationId xmlns:p14="http://schemas.microsoft.com/office/powerpoint/2010/main" val="35754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E92C-E664-1170-B576-7AE37AC2A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796BF-A807-3323-024F-D95676DE76AF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115F6A5-67BA-1B3F-97E3-A18B0F977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 err="1"/>
              <a:t>Pešbus</a:t>
            </a:r>
            <a:r>
              <a:rPr lang="sl-SI" sz="2800" dirty="0"/>
              <a:t>, Poljubi &amp; odpelji, prvi šolski dan</a:t>
            </a:r>
            <a:endParaRPr lang="en-GB" sz="28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CEEE2E2-8436-3E55-0040-700B8AD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329" y="1888511"/>
            <a:ext cx="4556885" cy="3417664"/>
          </a:xfrm>
          <a:prstGeom prst="rect">
            <a:avLst/>
          </a:prstGeom>
        </p:spPr>
      </p:pic>
      <p:pic>
        <p:nvPicPr>
          <p:cNvPr id="7170" name="Picture 2" descr="Morda je slika naslednjega: 12 oseb, ulica in množica">
            <a:extLst>
              <a:ext uri="{FF2B5EF4-FFF2-40B4-BE49-F238E27FC236}">
                <a16:creationId xmlns:a16="http://schemas.microsoft.com/office/drawing/2014/main" id="{77421206-66CE-8AD8-B5A7-B2A4A14C5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36"/>
          <a:stretch/>
        </p:blipFill>
        <p:spPr bwMode="auto">
          <a:xfrm>
            <a:off x="8547234" y="3811750"/>
            <a:ext cx="3147463" cy="20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8A01128-BA76-984C-DEA0-CDF940833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5"/>
          <a:stretch/>
        </p:blipFill>
        <p:spPr>
          <a:xfrm>
            <a:off x="4462007" y="3811750"/>
            <a:ext cx="3922141" cy="206403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4E71B9D-693D-AB0D-FD0A-9946BD871E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99" y="1318900"/>
            <a:ext cx="5368998" cy="241604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1F426E1-064E-E3AB-75CA-F7C11221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07" y="1318899"/>
            <a:ext cx="1708572" cy="24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šbus 2024 | Osnovna šola Šempas">
            <a:extLst>
              <a:ext uri="{FF2B5EF4-FFF2-40B4-BE49-F238E27FC236}">
                <a16:creationId xmlns:a16="http://schemas.microsoft.com/office/drawing/2014/main" id="{8978FE4C-924E-6BC6-66FA-126F067A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7" y="1469757"/>
            <a:ext cx="1361577" cy="8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AA4C0-5DCD-8F57-B334-5D6D9B82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D8529-79E2-F8DB-5DDC-1B485F63449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5A09B45-352F-83B8-DD0A-E8571C3D05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Trajnostni prihod zaposlenih na občini na delo</a:t>
            </a:r>
            <a:endParaRPr lang="en-GB" sz="28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7F60CC1-B7A9-F570-4CE4-1745E763F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14" y="1361769"/>
            <a:ext cx="2101745" cy="210174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201F79D-6091-CA39-73B4-4B89BCB76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" b="11084"/>
          <a:stretch/>
        </p:blipFill>
        <p:spPr>
          <a:xfrm>
            <a:off x="369553" y="3908148"/>
            <a:ext cx="2765069" cy="193606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6F15D76-0142-9AA5-C9BC-1D83F396A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14" y="3438798"/>
            <a:ext cx="2101745" cy="2410967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D7EB3B16-4909-86B8-C9D3-1C0E61805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044" y="672157"/>
            <a:ext cx="3702037" cy="5695442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58890D8C-FE42-809D-1A3D-BB3AF0EE8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" t="18734" r="1330" b="15464"/>
          <a:stretch/>
        </p:blipFill>
        <p:spPr>
          <a:xfrm>
            <a:off x="350925" y="1361769"/>
            <a:ext cx="2783697" cy="24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2FB7E-C1F8-DF0B-0E09-1FC83F6D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34C86F-FD5F-E835-9FBC-FD2D9E189ADE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D5A331B-0A4C-37F0-14FC-F3854AC4A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Nova pešpot in peš kažipoti</a:t>
            </a:r>
            <a:endParaRPr lang="en-GB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CE5731-50D9-A86D-3DB0-1CD4E8CE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2" y="1353122"/>
            <a:ext cx="4664688" cy="435335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390CE6A-E594-2CEF-817A-BED6A7AEFBEA}"/>
              </a:ext>
            </a:extLst>
          </p:cNvPr>
          <p:cNvSpPr txBox="1"/>
          <p:nvPr/>
        </p:nvSpPr>
        <p:spPr>
          <a:xfrm>
            <a:off x="1589103" y="34290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OŠ Ig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0A4C3CDD-4576-0757-B5E4-33BF01CF2715}"/>
              </a:ext>
            </a:extLst>
          </p:cNvPr>
          <p:cNvSpPr/>
          <p:nvPr/>
        </p:nvSpPr>
        <p:spPr>
          <a:xfrm>
            <a:off x="1589103" y="3355759"/>
            <a:ext cx="662361" cy="532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9DBF09D-661D-3858-9C72-D49D62EBC08A}"/>
              </a:ext>
            </a:extLst>
          </p:cNvPr>
          <p:cNvSpPr txBox="1"/>
          <p:nvPr/>
        </p:nvSpPr>
        <p:spPr>
          <a:xfrm>
            <a:off x="1182484" y="4795896"/>
            <a:ext cx="81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>
                <a:solidFill>
                  <a:schemeClr val="bg1"/>
                </a:solidFill>
              </a:rPr>
              <a:t>Center</a:t>
            </a:r>
          </a:p>
          <a:p>
            <a:pPr algn="ctr"/>
            <a:r>
              <a:rPr lang="sl-SI" sz="1400" b="1" dirty="0">
                <a:solidFill>
                  <a:schemeClr val="bg1"/>
                </a:solidFill>
              </a:rPr>
              <a:t>Ig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E5610370-F65C-9DC3-9E8F-CD2E1FCD41E4}"/>
              </a:ext>
            </a:extLst>
          </p:cNvPr>
          <p:cNvSpPr/>
          <p:nvPr/>
        </p:nvSpPr>
        <p:spPr>
          <a:xfrm>
            <a:off x="1257922" y="4795896"/>
            <a:ext cx="662361" cy="532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A7329AF-6906-F779-636F-5A77316C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011" y="1333666"/>
            <a:ext cx="2432189" cy="224541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BAB6F64-B2DB-7337-9975-6910F9AE6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813" y="3677830"/>
            <a:ext cx="1998079" cy="202864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9DF9616-6349-1745-5CF9-3C310099D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466" y="3677830"/>
            <a:ext cx="2010847" cy="2028642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F40BAB0-1BF6-DC61-BFCD-B0521CBD7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10805"/>
          <a:stretch/>
        </p:blipFill>
        <p:spPr bwMode="auto">
          <a:xfrm>
            <a:off x="9455011" y="3677831"/>
            <a:ext cx="2463915" cy="2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713A710-C6A1-F091-73F4-806639B85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r="5361"/>
          <a:stretch/>
        </p:blipFill>
        <p:spPr bwMode="auto">
          <a:xfrm>
            <a:off x="5461214" y="1355172"/>
            <a:ext cx="3710503" cy="22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F48212A1-3020-42EE-F51D-485B73211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214" y="1353123"/>
            <a:ext cx="530349" cy="73313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F8F7C6DF-FA4F-543D-F4B9-2E9BD57B3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5011" y="3677831"/>
            <a:ext cx="506043" cy="618962"/>
          </a:xfrm>
          <a:prstGeom prst="rect">
            <a:avLst/>
          </a:prstGeom>
        </p:spPr>
      </p:pic>
      <p:pic>
        <p:nvPicPr>
          <p:cNvPr id="27" name="Picture 2" descr="Hiša Morostig vabi na doživetje med koliščarji">
            <a:extLst>
              <a:ext uri="{FF2B5EF4-FFF2-40B4-BE49-F238E27FC236}">
                <a16:creationId xmlns:a16="http://schemas.microsoft.com/office/drawing/2014/main" id="{03A53B36-7D4B-CF96-675A-FC6ADA2EF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r="59873"/>
          <a:stretch/>
        </p:blipFill>
        <p:spPr bwMode="auto">
          <a:xfrm>
            <a:off x="949726" y="4401120"/>
            <a:ext cx="308196" cy="39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0DA9-CF27-9F84-7EC6-C85ADD98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91BB3-DC4A-3F70-A974-9EE74A8EF760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CDFD8E9-CDF6-76CC-E92A-B5868DB02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Peš kažipoti</a:t>
            </a:r>
            <a:endParaRPr lang="en-GB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E712500-76A6-222E-0A30-4C6826DC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40" y="1381744"/>
            <a:ext cx="2102685" cy="426679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F99412C-64D1-A246-1C33-63DEA89C5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325" y="1381744"/>
            <a:ext cx="2159796" cy="426679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00F43AD-5916-F150-D40B-746EAF119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321" y="1381743"/>
            <a:ext cx="2159795" cy="425299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6CD4A6C-CA74-596B-4A4B-BD767B509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1381744"/>
            <a:ext cx="2131030" cy="426679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EE1BC6B-A209-9857-79E9-E40D41EB0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624" y="1381744"/>
            <a:ext cx="2102616" cy="426679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71C3464-C64F-0497-8301-2053400437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5" y="1381743"/>
            <a:ext cx="2217179" cy="42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C8A7B-3C9B-1DD1-D027-7CA0CEF2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8A8C0A-3CC9-4617-ED19-53E6E6753D44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D6721CA-CF64-03CF-E4FB-B4FEDB076B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 err="1"/>
              <a:t>ETM</a:t>
            </a:r>
            <a:r>
              <a:rPr lang="sl-SI" sz="2800" dirty="0"/>
              <a:t> v Osnovni šoli Ig</a:t>
            </a:r>
            <a:endParaRPr lang="en-GB" sz="2800" dirty="0"/>
          </a:p>
        </p:txBody>
      </p:sp>
      <p:pic>
        <p:nvPicPr>
          <p:cNvPr id="2050" name="Picture 2" descr="Morda je slika naslednjega: 8 oseb">
            <a:extLst>
              <a:ext uri="{FF2B5EF4-FFF2-40B4-BE49-F238E27FC236}">
                <a16:creationId xmlns:a16="http://schemas.microsoft.com/office/drawing/2014/main" id="{F1B3141B-397C-689C-52CB-4EDDD763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1" y="1317899"/>
            <a:ext cx="3157527" cy="16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5019952-CE39-810B-1204-A0F750A6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295" y="201834"/>
            <a:ext cx="1008997" cy="99105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5FF80A7-5B3C-10AB-F369-A0F45994E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2" y="1317899"/>
            <a:ext cx="5958866" cy="44691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EC8CB93-ACB1-D165-C3C6-77C5C7345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3079033"/>
            <a:ext cx="3157527" cy="124617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7BD5A20-97B9-63B6-EF26-07699E7819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4434049"/>
            <a:ext cx="3157527" cy="13530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4E44D57-6406-918B-7F89-9EA08070E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53" y="1317899"/>
            <a:ext cx="2313439" cy="15443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6B72DA5-39B1-45B7-E32C-BF17DD6061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22117"/>
          <a:stretch/>
        </p:blipFill>
        <p:spPr>
          <a:xfrm>
            <a:off x="9676852" y="3024851"/>
            <a:ext cx="2313440" cy="27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8BD9-CE54-6F8F-CED2-1F5BF135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412BE-D075-2D5D-979B-995ABB56AFEA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EC60A0F-B63C-C177-66A6-D39F379E6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 err="1"/>
              <a:t>ETM</a:t>
            </a:r>
            <a:r>
              <a:rPr lang="sl-SI" sz="2800" dirty="0"/>
              <a:t> v Vrtcu Ig</a:t>
            </a:r>
            <a:endParaRPr lang="en-GB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5F21109-3C41-1976-8C25-A6B85E1BD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6187" y="1924156"/>
            <a:ext cx="4388028" cy="329102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D33B059-6DBF-3993-0B71-0891171A3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7501" y="1929444"/>
            <a:ext cx="4373925" cy="328044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1E0CCCB-0DCA-0F2D-A068-D03E3D96D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6" y="1370987"/>
            <a:ext cx="4734163" cy="21218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6DD91F-96DA-1C28-3111-D6D080ED6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" y="3578913"/>
            <a:ext cx="4734164" cy="2177716"/>
          </a:xfrm>
          <a:prstGeom prst="rect">
            <a:avLst/>
          </a:prstGeom>
        </p:spPr>
      </p:pic>
      <p:pic>
        <p:nvPicPr>
          <p:cNvPr id="5122" name="Picture 2" descr="Sprejem novincev v Vrtec Ig za šolsko leto 2024/2025 | Občina Ig |  MojaObčina.si">
            <a:extLst>
              <a:ext uri="{FF2B5EF4-FFF2-40B4-BE49-F238E27FC236}">
                <a16:creationId xmlns:a16="http://schemas.microsoft.com/office/drawing/2014/main" id="{F2C5FC22-42A8-913F-BD7C-E2DA2103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19" y="167667"/>
            <a:ext cx="1959767" cy="10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A0D6-2A87-8FE6-2159-4268AA552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838E1-A7D7-53B1-6CA5-25788E52D45D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E4B965D-BBF0-40D3-1138-56E3C28E1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Načrti za prihodnost</a:t>
            </a:r>
            <a:endParaRPr lang="en-GB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E079107-FAF6-EB52-1B3A-96383B79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55" y="2257705"/>
            <a:ext cx="3298610" cy="234258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AC9180B-0914-B4A0-6DFA-FD2042A17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5" y="3101292"/>
            <a:ext cx="3513884" cy="2342589"/>
          </a:xfrm>
          <a:prstGeom prst="rect">
            <a:avLst/>
          </a:prstGeom>
        </p:spPr>
      </p:pic>
      <p:pic>
        <p:nvPicPr>
          <p:cNvPr id="1026" name="Picture 2" descr="60, 61 in 62: Linije, ki bodo Vodičanom olajšale vsakdan | 24ur.com">
            <a:extLst>
              <a:ext uri="{FF2B5EF4-FFF2-40B4-BE49-F238E27FC236}">
                <a16:creationId xmlns:a16="http://schemas.microsoft.com/office/drawing/2014/main" id="{75B38434-5758-9A38-623E-3A3DAFE0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90" y="1376288"/>
            <a:ext cx="3513885" cy="23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3050-269B-8497-6D14-AF5AFFC0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CA489-374D-7FA3-2770-EE9EA2CB2CA6}"/>
              </a:ext>
            </a:extLst>
          </p:cNvPr>
          <p:cNvSpPr txBox="1"/>
          <p:nvPr/>
        </p:nvSpPr>
        <p:spPr>
          <a:xfrm>
            <a:off x="177156" y="6180798"/>
            <a:ext cx="6314806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692D869-53B3-538F-A1D4-10DB30F58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Zasnova programa </a:t>
            </a:r>
            <a:r>
              <a:rPr lang="sl-SI" sz="2800" dirty="0" err="1"/>
              <a:t>ETM</a:t>
            </a:r>
            <a:r>
              <a:rPr lang="sl-SI" sz="2800" dirty="0"/>
              <a:t> 2024 v Občini Ig</a:t>
            </a:r>
            <a:endParaRPr lang="en-GB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C489142-A349-4CC3-0397-3F4B6D11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474" y="2364715"/>
            <a:ext cx="2162989" cy="15361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80F4D9D6-ABA7-5D77-DFF1-CFA62652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FD924B7-1D02-2A74-A149-7DAC5C5B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994" y="4673147"/>
            <a:ext cx="15372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Celostna prometna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Strategija Občine Ig</a:t>
            </a:r>
            <a:endParaRPr kumimoji="0" lang="sl-SI" altLang="sl-SI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4A6C0F6-32DD-0AD8-E0F3-F5482C33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874" y="3977974"/>
            <a:ext cx="1265589" cy="18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966D5D66-4745-E0B7-EB44-F150B535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266" y="2262276"/>
            <a:ext cx="1473223" cy="2098726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93B575CA-8601-3ACA-8C09-D5A13BA79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22" y="4605644"/>
            <a:ext cx="477472" cy="5658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8C0C188-B5DD-20DD-24D0-EC8C9C178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109" y="2336971"/>
            <a:ext cx="999803" cy="9820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0DD7C18-2263-C04A-00DE-2722A493A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9" y="4806907"/>
            <a:ext cx="1640600" cy="4221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309BA3-E816-00A2-C33A-0B887DB105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8" y="2335151"/>
            <a:ext cx="828586" cy="982028"/>
          </a:xfrm>
          <a:prstGeom prst="rect">
            <a:avLst/>
          </a:prstGeom>
        </p:spPr>
      </p:pic>
      <p:pic>
        <p:nvPicPr>
          <p:cNvPr id="10" name="Picture 8" descr="Sprejem novincev v Vrtec Ig za šolsko leto 2024/2025 | Občina Ig |  MojaObčina.si">
            <a:extLst>
              <a:ext uri="{FF2B5EF4-FFF2-40B4-BE49-F238E27FC236}">
                <a16:creationId xmlns:a16="http://schemas.microsoft.com/office/drawing/2014/main" id="{9E69271A-6ACF-CE6D-EA0D-D8916D2E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66" y="3640987"/>
            <a:ext cx="1508475" cy="8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86C153F-5953-1F26-02B2-5E2C8F377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206" y="1483189"/>
            <a:ext cx="3035212" cy="423403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1E7FC9D-52BB-54E9-314B-114C0328BFA0}"/>
              </a:ext>
            </a:extLst>
          </p:cNvPr>
          <p:cNvSpPr txBox="1"/>
          <p:nvPr/>
        </p:nvSpPr>
        <p:spPr>
          <a:xfrm flipH="1">
            <a:off x="409336" y="1391567"/>
            <a:ext cx="315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odelovanje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OŠ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Vrtcem Ig in </a:t>
            </a:r>
            <a:r>
              <a:rPr lang="sl-SI" sz="2000" dirty="0" err="1">
                <a:latin typeface="Arial" panose="020B0604020202020204" pitchFamily="34" charset="0"/>
                <a:cs typeface="Arial" panose="020B0604020202020204" pitchFamily="34" charset="0"/>
              </a:rPr>
              <a:t>SPVCP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Ig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76E23AF7-3E9D-2581-D3BD-F0D6D9F5B2EE}"/>
              </a:ext>
            </a:extLst>
          </p:cNvPr>
          <p:cNvSpPr txBox="1"/>
          <p:nvPr/>
        </p:nvSpPr>
        <p:spPr>
          <a:xfrm flipH="1">
            <a:off x="7448150" y="1418859"/>
            <a:ext cx="352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Sinergija obstoječih projektov s projektom </a:t>
            </a:r>
            <a:r>
              <a:rPr lang="sl-SI" sz="2000" dirty="0" err="1">
                <a:latin typeface="Arial" panose="020B0604020202020204" pitchFamily="34" charset="0"/>
                <a:cs typeface="Arial" panose="020B0604020202020204" pitchFamily="34" charset="0"/>
              </a:rPr>
              <a:t>ETM</a:t>
            </a:r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BD480-2B65-6C96-DAAF-DFA1946C223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865C605-7C3E-93FE-D50F-F65D1E88E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Zapora parkirišča v središču Iga – Parkiraj drugam, da se tu lahko igram</a:t>
            </a:r>
            <a:endParaRPr lang="en-GB" sz="2800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3E484DD-A3B7-412D-1F16-4387911CC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75" y="1380226"/>
            <a:ext cx="4363867" cy="4363867"/>
          </a:xfrm>
          <a:prstGeom prst="rect">
            <a:avLst/>
          </a:prstGeom>
        </p:spPr>
      </p:pic>
      <p:pic>
        <p:nvPicPr>
          <p:cNvPr id="6146" name="Picture 2" descr="Morda je slika naslednjega: čokat lori in besedilo">
            <a:extLst>
              <a:ext uri="{FF2B5EF4-FFF2-40B4-BE49-F238E27FC236}">
                <a16:creationId xmlns:a16="http://schemas.microsoft.com/office/drawing/2014/main" id="{1D7541E0-C70F-3E70-8ED6-90757EE2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26" y="1380226"/>
            <a:ext cx="3085012" cy="43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82005E2-E40E-BA02-C8F4-2AF98A2E5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9"/>
          <a:stretch/>
        </p:blipFill>
        <p:spPr>
          <a:xfrm rot="5400000">
            <a:off x="102026" y="1511461"/>
            <a:ext cx="4363865" cy="41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2A3E0-BDC5-9656-3346-5AD3616FB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F3B97-3EEE-B5A6-A38F-6F9C0A33C12C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5E9FC92-DDC7-A4DE-6890-4652F9BCBD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Zapora parkirišča v središču Iga – Parkiraj drugam, da se tu lahko igram</a:t>
            </a:r>
            <a:endParaRPr lang="en-GB" sz="2800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6E0C5C6F-44F0-E506-E529-7F4F1E5F6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69" y="1257681"/>
            <a:ext cx="6080815" cy="456061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4327454-0084-B8A1-520E-98E4360CF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729" y="2015762"/>
            <a:ext cx="4560612" cy="3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BD480-2B65-6C96-DAAF-DFA1946C223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865C605-7C3E-93FE-D50F-F65D1E88E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Zapora parkirišča v središču Iga – Parkiraj drugam, da se tu lahko igram</a:t>
            </a:r>
            <a:endParaRPr lang="en-GB" sz="28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AFE286A-4E23-15DD-6277-575BF3F11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768" y="2156958"/>
            <a:ext cx="3753690" cy="28152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4B2C76E-A265-6576-1635-5C0A13A7E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677" y="2156959"/>
            <a:ext cx="3753691" cy="281526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3E7C41B-FCB6-F317-0A9E-C529C5B04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1045" y="2156959"/>
            <a:ext cx="3753691" cy="281526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FB9B42C-BEC2-445C-1EE4-55C53F81B6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210" y="2150570"/>
            <a:ext cx="3760994" cy="28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BD480-2B65-6C96-DAAF-DFA1946C223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865C605-7C3E-93FE-D50F-F65D1E88E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Kino pod zvezdami - Parkiraj drugam, da se tu lahko igram</a:t>
            </a:r>
            <a:endParaRPr lang="en-GB" sz="2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963E5D9-D4A4-290A-3651-3F8F2E122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5351" y="1995714"/>
            <a:ext cx="4153903" cy="311542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972D5A1-39CB-A1A0-A030-643D37D0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0027" y="1995715"/>
            <a:ext cx="4153906" cy="311542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813D6E7-3E20-75B0-B59D-3889EEC9D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" y="1476477"/>
            <a:ext cx="5538538" cy="41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01984-CB46-041B-6458-6C6F70F9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A9E494-5E8A-EAE6-9B99-0348D898F5DD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2A60E44-7C3D-CE92-E0F8-0FE9071794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75" y="790226"/>
            <a:ext cx="11963400" cy="467456"/>
          </a:xfrm>
        </p:spPr>
        <p:txBody>
          <a:bodyPr/>
          <a:lstStyle/>
          <a:p>
            <a:r>
              <a:rPr lang="sl-SI" sz="2800" dirty="0"/>
              <a:t>Sejem rabljene kolesarske opreme - Parkiraj drugam, da se tu lahko igram</a:t>
            </a:r>
            <a:endParaRPr lang="en-GB" sz="2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11BE889-46AE-1020-9234-C74E2952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132" y="1380228"/>
            <a:ext cx="3109255" cy="436386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7F47E91-E879-9FBA-30D9-CABE10C4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5966" y="1925711"/>
            <a:ext cx="4363869" cy="327290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0A6FFE8-71F6-84A3-8BA0-3BB99E763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14" y="1925710"/>
            <a:ext cx="4363867" cy="32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6DA55-8DC2-6391-82E9-A141C3949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E679F-455E-611E-3A83-79524AB39E8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D0A27B8-A134-B375-FDCE-90340804A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75" y="790226"/>
            <a:ext cx="11963400" cy="467456"/>
          </a:xfrm>
        </p:spPr>
        <p:txBody>
          <a:bodyPr/>
          <a:lstStyle/>
          <a:p>
            <a:r>
              <a:rPr lang="sl-SI" sz="2800" dirty="0"/>
              <a:t>Naši načrti - območje parkirišča v prihodnosti</a:t>
            </a:r>
            <a:endParaRPr lang="en-GB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0C131F-8FA7-E502-9561-DB6A4724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4" y="1559146"/>
            <a:ext cx="5615917" cy="398828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E26644-71B4-AA84-C024-E715C81E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16" y="1559146"/>
            <a:ext cx="5682420" cy="39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1720-49F8-283D-BAE1-5077C7838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C7FBAD-FE5A-81E1-6A81-A97862602A09}"/>
              </a:ext>
            </a:extLst>
          </p:cNvPr>
          <p:cNvSpPr txBox="1"/>
          <p:nvPr/>
        </p:nvSpPr>
        <p:spPr>
          <a:xfrm>
            <a:off x="147291" y="6180798"/>
            <a:ext cx="6370911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16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OBČINA IG, najbolj aktivna srednje velika občina 2024</a:t>
            </a:r>
            <a:endParaRPr lang="en-GB" sz="2000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E9C44CB-0173-B049-8F2D-509A1A2FB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790226"/>
            <a:ext cx="11612880" cy="467456"/>
          </a:xfrm>
        </p:spPr>
        <p:txBody>
          <a:bodyPr/>
          <a:lstStyle/>
          <a:p>
            <a:r>
              <a:rPr lang="sl-SI" sz="2800" dirty="0"/>
              <a:t>Ižanski sejem - zapora parkirišča in dela Govekarjeve ceste </a:t>
            </a:r>
            <a:endParaRPr lang="en-GB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2B0609-DE87-CFE5-867F-DCC5D9C1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88" y="1303912"/>
            <a:ext cx="3355759" cy="22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F66F57-A3C0-C495-A38F-E88F8C12B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8" y="3650246"/>
            <a:ext cx="3353237" cy="223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7DE811-1763-51E2-4C39-A8EF09AE9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4188" y="3648564"/>
            <a:ext cx="3355759" cy="22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F1A7333-CA3F-213E-3671-D363770E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92" y="1303912"/>
            <a:ext cx="3184703" cy="45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DFAF1D8-A1FB-92A9-6EB1-A45F6D537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0" y="1322368"/>
            <a:ext cx="3354874" cy="22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8685</TotalTime>
  <Words>309</Words>
  <Application>Microsoft Office PowerPoint</Application>
  <PresentationFormat>Širokozaslonsko</PresentationFormat>
  <Paragraphs>44</Paragraphs>
  <Slides>16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Arial</vt:lpstr>
      <vt:lpstr>Calibri</vt:lpstr>
      <vt:lpstr>Custom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Caballero</dc:creator>
  <cp:lastModifiedBy>Sara Brvar</cp:lastModifiedBy>
  <cp:revision>680</cp:revision>
  <cp:lastPrinted>2016-04-19T17:43:29Z</cp:lastPrinted>
  <dcterms:created xsi:type="dcterms:W3CDTF">2015-06-19T12:39:17Z</dcterms:created>
  <dcterms:modified xsi:type="dcterms:W3CDTF">2024-11-20T10:20:17Z</dcterms:modified>
</cp:coreProperties>
</file>