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7"/>
  </p:notes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94"/>
    <a:srgbClr val="EBE1D1"/>
    <a:srgbClr val="5C9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461F7-FD34-4D40-B635-BFD238F7E51B}" v="198" dt="2024-06-25T10:14:45.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3" autoAdjust="0"/>
    <p:restoredTop sz="94660"/>
  </p:normalViewPr>
  <p:slideViewPr>
    <p:cSldViewPr snapToGrid="0">
      <p:cViewPr varScale="1">
        <p:scale>
          <a:sx n="73" d="100"/>
          <a:sy n="73" d="100"/>
        </p:scale>
        <p:origin x="29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B433A-20DD-4F08-9E37-79CB484EEFBB}" type="datetimeFigureOut">
              <a:rPr lang="en-BE" smtClean="0"/>
              <a:t>06/27/2024</a:t>
            </a:fld>
            <a:endParaRPr lang="en-B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83F3A-BB4B-4283-BEC3-9EF9486C6F9B}" type="slidenum">
              <a:rPr lang="en-BE" smtClean="0"/>
              <a:t>‹#›</a:t>
            </a:fld>
            <a:endParaRPr lang="en-BE"/>
          </a:p>
        </p:txBody>
      </p:sp>
    </p:spTree>
    <p:extLst>
      <p:ext uri="{BB962C8B-B14F-4D97-AF65-F5344CB8AC3E}">
        <p14:creationId xmlns:p14="http://schemas.microsoft.com/office/powerpoint/2010/main" val="178458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3C83F3A-BB4B-4283-BEC3-9EF9486C6F9B}" type="slidenum">
              <a:rPr lang="en-BE" smtClean="0"/>
              <a:t>1</a:t>
            </a:fld>
            <a:endParaRPr lang="en-BE"/>
          </a:p>
        </p:txBody>
      </p:sp>
    </p:spTree>
    <p:extLst>
      <p:ext uri="{BB962C8B-B14F-4D97-AF65-F5344CB8AC3E}">
        <p14:creationId xmlns:p14="http://schemas.microsoft.com/office/powerpoint/2010/main" val="9670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690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33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679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3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915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54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9432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364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166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2100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499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5743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6/27/2024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7764621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1.png"/><Relationship Id="rId2" Type="http://schemas.openxmlformats.org/officeDocument/2006/relationships/image" Target="../media/image1.jpeg"/><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5.png"/><Relationship Id="rId10" Type="http://schemas.openxmlformats.org/officeDocument/2006/relationships/image" Target="../media/image25.png"/><Relationship Id="rId19"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a:extLst>
              <a:ext uri="{FF2B5EF4-FFF2-40B4-BE49-F238E27FC236}">
                <a16:creationId xmlns:a16="http://schemas.microsoft.com/office/drawing/2014/main" id="{D9F383BC-AF64-6097-4804-97601ABFC44C}"/>
              </a:ext>
            </a:extLst>
          </p:cNvPr>
          <p:cNvSpPr/>
          <p:nvPr/>
        </p:nvSpPr>
        <p:spPr>
          <a:xfrm>
            <a:off x="1" y="417"/>
            <a:ext cx="6857999" cy="9905583"/>
          </a:xfrm>
          <a:prstGeom prst="rect">
            <a:avLst/>
          </a:prstGeom>
          <a:solidFill>
            <a:srgbClr val="5C9D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a:extLst>
              <a:ext uri="{FF2B5EF4-FFF2-40B4-BE49-F238E27FC236}">
                <a16:creationId xmlns:a16="http://schemas.microsoft.com/office/drawing/2014/main" id="{03CE2A8A-BD22-0A5F-34BD-1549A2FC5A01}"/>
              </a:ext>
            </a:extLst>
          </p:cNvPr>
          <p:cNvSpPr/>
          <p:nvPr/>
        </p:nvSpPr>
        <p:spPr>
          <a:xfrm>
            <a:off x="0" y="8926096"/>
            <a:ext cx="6857999" cy="97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 name="Picture 3" descr="M:\Projects Mobility Forum\EMW\2015-2017\3 - Support to EMW Activities\Communication Toolkit\2016 Communication Toolkit\#04 FOOTER (and EU Emblem)\EU Emblem low res.jpg">
            <a:extLst>
              <a:ext uri="{FF2B5EF4-FFF2-40B4-BE49-F238E27FC236}">
                <a16:creationId xmlns:a16="http://schemas.microsoft.com/office/drawing/2014/main" id="{8DBBF704-1D20-C044-0F6F-E855A8195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40899" y="9093420"/>
            <a:ext cx="646112" cy="431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20">
            <a:extLst>
              <a:ext uri="{FF2B5EF4-FFF2-40B4-BE49-F238E27FC236}">
                <a16:creationId xmlns:a16="http://schemas.microsoft.com/office/drawing/2014/main" id="{2F313D7D-8AA1-A075-33EF-9C9763FEF48C}"/>
              </a:ext>
            </a:extLst>
          </p:cNvPr>
          <p:cNvSpPr txBox="1"/>
          <p:nvPr/>
        </p:nvSpPr>
        <p:spPr>
          <a:xfrm>
            <a:off x="184441" y="9032321"/>
            <a:ext cx="1243097" cy="276999"/>
          </a:xfrm>
          <a:prstGeom prst="rect">
            <a:avLst/>
          </a:prstGeom>
          <a:noFill/>
        </p:spPr>
        <p:txBody>
          <a:bodyPr wrap="none" rtlCol="0">
            <a:spAutoFit/>
          </a:bodyPr>
          <a:lstStyle/>
          <a:p>
            <a:pPr algn="l"/>
            <a:r>
              <a:rPr lang="en-US" sz="1200">
                <a:solidFill>
                  <a:srgbClr val="4DA0D8"/>
                </a:solidFill>
                <a:effectLst/>
                <a:latin typeface="Arial" panose="020B0604020202020204" pitchFamily="34" charset="0"/>
                <a:cs typeface="Arial" panose="020B0604020202020204" pitchFamily="34" charset="0"/>
              </a:rPr>
              <a:t>#</a:t>
            </a:r>
            <a:r>
              <a:rPr lang="en-US" sz="1200" b="1">
                <a:solidFill>
                  <a:srgbClr val="4DA0D8"/>
                </a:solidFill>
                <a:effectLst/>
                <a:latin typeface="Arial" panose="020B0604020202020204" pitchFamily="34" charset="0"/>
                <a:cs typeface="Arial" panose="020B0604020202020204" pitchFamily="34" charset="0"/>
              </a:rPr>
              <a:t>Mobility</a:t>
            </a:r>
            <a:r>
              <a:rPr lang="en-US" sz="1200">
                <a:solidFill>
                  <a:srgbClr val="4DA0D8"/>
                </a:solidFill>
                <a:effectLst/>
                <a:latin typeface="Arial" panose="020B0604020202020204" pitchFamily="34" charset="0"/>
                <a:cs typeface="Arial" panose="020B0604020202020204" pitchFamily="34" charset="0"/>
              </a:rPr>
              <a:t>Week</a:t>
            </a:r>
          </a:p>
        </p:txBody>
      </p:sp>
      <p:pic>
        <p:nvPicPr>
          <p:cNvPr id="24" name="Image 23" descr="Une image contenant texte&#10;&#10;Description générée automatiquement">
            <a:extLst>
              <a:ext uri="{FF2B5EF4-FFF2-40B4-BE49-F238E27FC236}">
                <a16:creationId xmlns:a16="http://schemas.microsoft.com/office/drawing/2014/main" id="{62089388-BA7E-8FBB-02CF-8B540890A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291" y="9093421"/>
            <a:ext cx="675342" cy="431800"/>
          </a:xfrm>
          <a:prstGeom prst="rect">
            <a:avLst/>
          </a:prstGeom>
        </p:spPr>
      </p:pic>
      <p:sp>
        <p:nvSpPr>
          <p:cNvPr id="8" name="Rectangle 7">
            <a:extLst>
              <a:ext uri="{FF2B5EF4-FFF2-40B4-BE49-F238E27FC236}">
                <a16:creationId xmlns:a16="http://schemas.microsoft.com/office/drawing/2014/main" id="{EB96B5DB-9045-EA3B-3D03-8B9173BBEB65}"/>
              </a:ext>
            </a:extLst>
          </p:cNvPr>
          <p:cNvSpPr/>
          <p:nvPr/>
        </p:nvSpPr>
        <p:spPr>
          <a:xfrm>
            <a:off x="-6882" y="2458930"/>
            <a:ext cx="1907452" cy="279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164194"/>
              </a:solidFill>
              <a:latin typeface="Arial" panose="020B0604020202020204" pitchFamily="34" charset="0"/>
              <a:cs typeface="Arial" panose="020B0604020202020204" pitchFamily="34" charset="0"/>
            </a:endParaRPr>
          </a:p>
          <a:p>
            <a:r>
              <a:rPr lang="sl-SI" sz="1400" dirty="0">
                <a:solidFill>
                  <a:srgbClr val="164194"/>
                </a:solidFill>
                <a:latin typeface="Arial" panose="020B0604020202020204" pitchFamily="34" charset="0"/>
                <a:cs typeface="Arial" panose="020B0604020202020204" pitchFamily="34" charset="0"/>
              </a:rPr>
              <a:t>22. septembra, na tisoče mest v Evropi in širše, zapre svoje ulice za motoriziran promet in jih odpre za pešce, kolesarje in druge dejavnosti. Prav nič nas ne preseneča, da si ljudje želijo več dni brez avtomobila skozi celotno leto!</a:t>
            </a:r>
          </a:p>
        </p:txBody>
      </p:sp>
      <p:grpSp>
        <p:nvGrpSpPr>
          <p:cNvPr id="1039" name="Groupe 1038">
            <a:extLst>
              <a:ext uri="{FF2B5EF4-FFF2-40B4-BE49-F238E27FC236}">
                <a16:creationId xmlns:a16="http://schemas.microsoft.com/office/drawing/2014/main" id="{E81E542B-3D32-FCD1-FD26-0CDCAA445829}"/>
              </a:ext>
            </a:extLst>
          </p:cNvPr>
          <p:cNvGrpSpPr/>
          <p:nvPr/>
        </p:nvGrpSpPr>
        <p:grpSpPr>
          <a:xfrm>
            <a:off x="261720" y="99882"/>
            <a:ext cx="4460754" cy="1469134"/>
            <a:chOff x="339248" y="93860"/>
            <a:chExt cx="4460754" cy="1469134"/>
          </a:xfrm>
        </p:grpSpPr>
        <p:sp>
          <p:nvSpPr>
            <p:cNvPr id="5" name="TextBox 27">
              <a:extLst>
                <a:ext uri="{FF2B5EF4-FFF2-40B4-BE49-F238E27FC236}">
                  <a16:creationId xmlns:a16="http://schemas.microsoft.com/office/drawing/2014/main" id="{48011BCC-5D8B-356E-DEBC-089EB5F5756A}"/>
                </a:ext>
              </a:extLst>
            </p:cNvPr>
            <p:cNvSpPr txBox="1"/>
            <p:nvPr/>
          </p:nvSpPr>
          <p:spPr>
            <a:xfrm>
              <a:off x="339248" y="93860"/>
              <a:ext cx="3003541" cy="1015663"/>
            </a:xfrm>
            <a:prstGeom prst="rect">
              <a:avLst/>
            </a:prstGeom>
            <a:noFill/>
          </p:spPr>
          <p:txBody>
            <a:bodyPr wrap="square" rtlCol="0">
              <a:spAutoFit/>
            </a:bodyPr>
            <a:lstStyle/>
            <a:p>
              <a:r>
                <a:rPr lang="sl-SI" sz="20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Kako organizirati </a:t>
              </a:r>
              <a:r>
                <a:rPr lang="sl-SI" sz="2000" dirty="0">
                  <a:solidFill>
                    <a:schemeClr val="bg1"/>
                  </a:solidFill>
                  <a:effectLst>
                    <a:outerShdw blurRad="38100" dist="38100" dir="2700000" algn="tl">
                      <a:srgbClr val="000000">
                        <a:alpha val="43137"/>
                      </a:srgbClr>
                    </a:outerShdw>
                  </a:effectLst>
                  <a:highlight>
                    <a:srgbClr val="164194"/>
                  </a:highlight>
                  <a:latin typeface="Arial Black" panose="020B0A04020102020204" pitchFamily="34" charset="0"/>
                  <a:cs typeface="Arial" panose="020B0604020202020204" pitchFamily="34" charset="0"/>
                </a:rPr>
                <a:t>Dan brez avtomobila</a:t>
              </a:r>
              <a:r>
                <a:rPr lang="en-US" sz="20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r>
                <a:rPr lang="sl-SI" sz="20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v</a:t>
              </a:r>
              <a:endParaRPr lang="en-US" sz="20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pic>
          <p:nvPicPr>
            <p:cNvPr id="20" name="Image 19" descr="Une image contenant lumière&#10;&#10;Description générée automatiquement">
              <a:extLst>
                <a:ext uri="{FF2B5EF4-FFF2-40B4-BE49-F238E27FC236}">
                  <a16:creationId xmlns:a16="http://schemas.microsoft.com/office/drawing/2014/main" id="{C05E25DB-F70A-AA09-73CE-57697DEC71C0}"/>
                </a:ext>
              </a:extLst>
            </p:cNvPr>
            <p:cNvPicPr>
              <a:picLocks noChangeAspect="1"/>
            </p:cNvPicPr>
            <p:nvPr/>
          </p:nvPicPr>
          <p:blipFill rotWithShape="1">
            <a:blip r:embed="rId5">
              <a:extLst>
                <a:ext uri="{28A0092B-C50C-407E-A947-70E740481C1C}">
                  <a14:useLocalDpi xmlns:a14="http://schemas.microsoft.com/office/drawing/2010/main" val="0"/>
                </a:ext>
              </a:extLst>
            </a:blip>
            <a:srcRect t="19777" r="25170" b="23732"/>
            <a:stretch/>
          </p:blipFill>
          <p:spPr>
            <a:xfrm>
              <a:off x="3912397" y="649934"/>
              <a:ext cx="887605" cy="913060"/>
            </a:xfrm>
            <a:prstGeom prst="rect">
              <a:avLst/>
            </a:prstGeom>
          </p:spPr>
        </p:pic>
        <p:sp>
          <p:nvSpPr>
            <p:cNvPr id="3" name="TextBox 27">
              <a:extLst>
                <a:ext uri="{FF2B5EF4-FFF2-40B4-BE49-F238E27FC236}">
                  <a16:creationId xmlns:a16="http://schemas.microsoft.com/office/drawing/2014/main" id="{9EB3DFDE-46B3-23D9-45DC-1377EF4F7D0D}"/>
                </a:ext>
              </a:extLst>
            </p:cNvPr>
            <p:cNvSpPr txBox="1"/>
            <p:nvPr/>
          </p:nvSpPr>
          <p:spPr>
            <a:xfrm>
              <a:off x="2582978" y="1050332"/>
              <a:ext cx="1511298" cy="461665"/>
            </a:xfrm>
            <a:prstGeom prst="rect">
              <a:avLst/>
            </a:prstGeom>
            <a:noFill/>
          </p:spPr>
          <p:txBody>
            <a:bodyPr wrap="square" rtlCol="0">
              <a:spAutoFit/>
            </a:bodyPr>
            <a:lstStyle/>
            <a:p>
              <a:pPr algn="ctr"/>
              <a:r>
                <a:rPr lang="sl-SI" sz="2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korakih</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37" name="TextBox 27">
            <a:extLst>
              <a:ext uri="{FF2B5EF4-FFF2-40B4-BE49-F238E27FC236}">
                <a16:creationId xmlns:a16="http://schemas.microsoft.com/office/drawing/2014/main" id="{0D026CF7-632F-CA44-600A-BB77385D5488}"/>
              </a:ext>
            </a:extLst>
          </p:cNvPr>
          <p:cNvSpPr txBox="1"/>
          <p:nvPr/>
        </p:nvSpPr>
        <p:spPr>
          <a:xfrm>
            <a:off x="2047970" y="1582287"/>
            <a:ext cx="4632478" cy="400110"/>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Določitev območja</a:t>
            </a:r>
            <a:endParaRPr lang="en-US" sz="2000" dirty="0">
              <a:solidFill>
                <a:schemeClr val="bg1"/>
              </a:solidFill>
              <a:latin typeface="Arial" panose="020B0604020202020204" pitchFamily="34" charset="0"/>
              <a:cs typeface="Arial" panose="020B0604020202020204" pitchFamily="34" charset="0"/>
            </a:endParaRPr>
          </a:p>
        </p:txBody>
      </p:sp>
      <p:sp>
        <p:nvSpPr>
          <p:cNvPr id="21" name="TextBox 27">
            <a:extLst>
              <a:ext uri="{FF2B5EF4-FFF2-40B4-BE49-F238E27FC236}">
                <a16:creationId xmlns:a16="http://schemas.microsoft.com/office/drawing/2014/main" id="{ACB4F3EF-F072-818B-062B-E818742B27BB}"/>
              </a:ext>
            </a:extLst>
          </p:cNvPr>
          <p:cNvSpPr txBox="1"/>
          <p:nvPr/>
        </p:nvSpPr>
        <p:spPr>
          <a:xfrm>
            <a:off x="2022591" y="1956779"/>
            <a:ext cx="4664420" cy="1492716"/>
          </a:xfrm>
          <a:prstGeom prst="rect">
            <a:avLst/>
          </a:prstGeom>
          <a:solidFill>
            <a:srgbClr val="EBE1D1"/>
          </a:solidFill>
        </p:spPr>
        <p:txBody>
          <a:bodyPr wrap="square" rtlCol="0">
            <a:spAutoFit/>
          </a:bodyPr>
          <a:lstStyle/>
          <a:p>
            <a:r>
              <a:rPr lang="sl-SI" sz="1300" dirty="0">
                <a:solidFill>
                  <a:srgbClr val="164194"/>
                </a:solidFill>
                <a:latin typeface="Arial" panose="020B0604020202020204" pitchFamily="34" charset="0"/>
                <a:cs typeface="Arial" panose="020B0604020202020204" pitchFamily="34" charset="0"/>
              </a:rPr>
              <a:t>Dogodek lahko zajema celotno mesto ali manjša območja mesta. Če je določenih več območij mesta, naj bodo le ta medsebojno povezana vsaj s pešpotmi oziroma pločniki. Upoštevati je treba tudi namembnost območja (stanovanjsko, nakupovalno,..), njegovo dostopnost za nemotoriziran in motoriziran promet, ter prisotnost območij za mirujoči promet (parkirišč,..).</a:t>
            </a:r>
            <a:endParaRPr lang="en-GB" sz="1400" dirty="0">
              <a:solidFill>
                <a:srgbClr val="164194"/>
              </a:solidFill>
              <a:latin typeface="Arial" panose="020B0604020202020204" pitchFamily="34" charset="0"/>
              <a:cs typeface="Arial" panose="020B0604020202020204" pitchFamily="34" charset="0"/>
            </a:endParaRPr>
          </a:p>
        </p:txBody>
      </p:sp>
      <p:sp>
        <p:nvSpPr>
          <p:cNvPr id="27" name="TextBox 27">
            <a:extLst>
              <a:ext uri="{FF2B5EF4-FFF2-40B4-BE49-F238E27FC236}">
                <a16:creationId xmlns:a16="http://schemas.microsoft.com/office/drawing/2014/main" id="{18503542-8FE0-232F-3EA7-3AC0A287E351}"/>
              </a:ext>
            </a:extLst>
          </p:cNvPr>
          <p:cNvSpPr txBox="1"/>
          <p:nvPr/>
        </p:nvSpPr>
        <p:spPr>
          <a:xfrm>
            <a:off x="2262295" y="3573479"/>
            <a:ext cx="2386842" cy="707886"/>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Določitev časovnega okvirja</a:t>
            </a:r>
          </a:p>
        </p:txBody>
      </p:sp>
      <p:sp>
        <p:nvSpPr>
          <p:cNvPr id="38" name="TextBox 27">
            <a:extLst>
              <a:ext uri="{FF2B5EF4-FFF2-40B4-BE49-F238E27FC236}">
                <a16:creationId xmlns:a16="http://schemas.microsoft.com/office/drawing/2014/main" id="{6D13F4CB-6F44-31EE-C689-FA8EE736E440}"/>
              </a:ext>
            </a:extLst>
          </p:cNvPr>
          <p:cNvSpPr txBox="1"/>
          <p:nvPr/>
        </p:nvSpPr>
        <p:spPr>
          <a:xfrm>
            <a:off x="2275646" y="4259919"/>
            <a:ext cx="2368049" cy="2693045"/>
          </a:xfrm>
          <a:prstGeom prst="rect">
            <a:avLst/>
          </a:prstGeom>
          <a:solidFill>
            <a:srgbClr val="EBE1D1"/>
          </a:solidFill>
        </p:spPr>
        <p:txBody>
          <a:bodyPr wrap="square" rtlCol="0">
            <a:spAutoFit/>
          </a:bodyPr>
          <a:lstStyle/>
          <a:p>
            <a:pPr algn="l"/>
            <a:r>
              <a:rPr lang="sl-SI" sz="1300" dirty="0">
                <a:solidFill>
                  <a:srgbClr val="164194"/>
                </a:solidFill>
                <a:latin typeface="Arial" panose="020B0604020202020204" pitchFamily="34" charset="0"/>
                <a:cs typeface="Arial" panose="020B0604020202020204" pitchFamily="34" charset="0"/>
              </a:rPr>
              <a:t>Izvedba v času delovnega dneva bo povečala zmanjšanje emisij, hrupa in porabe goriva, hkrati pa bo ljudem pokazala, da so na voljo druge možnosti za njihova dnevna potovanja. Dogodek naj se izvaja vsaj en dan (to je od ene ure</a:t>
            </a:r>
            <a:r>
              <a:rPr lang="en-GB" sz="1300" dirty="0">
                <a:solidFill>
                  <a:srgbClr val="164194"/>
                </a:solidFill>
                <a:latin typeface="Arial" panose="020B0604020202020204" pitchFamily="34" charset="0"/>
                <a:cs typeface="Arial" panose="020B0604020202020204" pitchFamily="34" charset="0"/>
              </a:rPr>
              <a:t> </a:t>
            </a:r>
            <a:r>
              <a:rPr lang="pl-PL" sz="1300" dirty="0">
                <a:solidFill>
                  <a:srgbClr val="164194"/>
                </a:solidFill>
                <a:latin typeface="Arial" panose="020B0604020202020204" pitchFamily="34" charset="0"/>
                <a:cs typeface="Arial" panose="020B0604020202020204" pitchFamily="34" charset="0"/>
              </a:rPr>
              <a:t>pred do ene ure po običajnem delavniku). </a:t>
            </a:r>
            <a:r>
              <a:rPr lang="sl-SI" sz="1300" dirty="0">
                <a:solidFill>
                  <a:srgbClr val="164194"/>
                </a:solidFill>
                <a:latin typeface="Arial" panose="020B0604020202020204" pitchFamily="34" charset="0"/>
                <a:cs typeface="Arial" panose="020B0604020202020204" pitchFamily="34" charset="0"/>
              </a:rPr>
              <a:t>Dobra ideja so tudi vikendi ali nedelje brez avtomobila enkrat na mesec.</a:t>
            </a:r>
          </a:p>
        </p:txBody>
      </p:sp>
      <p:sp>
        <p:nvSpPr>
          <p:cNvPr id="50" name="TextBox 27">
            <a:extLst>
              <a:ext uri="{FF2B5EF4-FFF2-40B4-BE49-F238E27FC236}">
                <a16:creationId xmlns:a16="http://schemas.microsoft.com/office/drawing/2014/main" id="{EE35F622-3DB6-B2C1-15FF-62753F99BAAF}"/>
              </a:ext>
            </a:extLst>
          </p:cNvPr>
          <p:cNvSpPr txBox="1"/>
          <p:nvPr/>
        </p:nvSpPr>
        <p:spPr>
          <a:xfrm>
            <a:off x="5010822" y="4331961"/>
            <a:ext cx="1773722" cy="707886"/>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Vključevanje javnosti</a:t>
            </a:r>
          </a:p>
        </p:txBody>
      </p:sp>
      <p:sp>
        <p:nvSpPr>
          <p:cNvPr id="51" name="TextBox 27">
            <a:extLst>
              <a:ext uri="{FF2B5EF4-FFF2-40B4-BE49-F238E27FC236}">
                <a16:creationId xmlns:a16="http://schemas.microsoft.com/office/drawing/2014/main" id="{DE7FAB39-677A-08DC-58BB-FAC6A72A635B}"/>
              </a:ext>
            </a:extLst>
          </p:cNvPr>
          <p:cNvSpPr txBox="1"/>
          <p:nvPr/>
        </p:nvSpPr>
        <p:spPr>
          <a:xfrm>
            <a:off x="4842765" y="5040091"/>
            <a:ext cx="1941779" cy="2092881"/>
          </a:xfrm>
          <a:prstGeom prst="rect">
            <a:avLst/>
          </a:prstGeom>
          <a:solidFill>
            <a:srgbClr val="EBE1D1"/>
          </a:solidFill>
        </p:spPr>
        <p:txBody>
          <a:bodyPr wrap="square" rtlCol="0">
            <a:spAutoFit/>
          </a:bodyPr>
          <a:lstStyle/>
          <a:p>
            <a:r>
              <a:rPr lang="sl-SI" sz="1300" dirty="0">
                <a:solidFill>
                  <a:srgbClr val="164194"/>
                </a:solidFill>
                <a:latin typeface="Arial" panose="020B0604020202020204" pitchFamily="34" charset="0"/>
                <a:cs typeface="Arial" panose="020B0604020202020204" pitchFamily="34" charset="0"/>
              </a:rPr>
              <a:t>Pri načrtovanju v čim večji meri vključite tudi javnost. Jasna komunikacija in vključitev predlogov javnosti bo zmanjšala število pritožb in kršitev pravil. Vztrajajte pri argumentih v prid trajnostni mobilnosti.</a:t>
            </a:r>
          </a:p>
        </p:txBody>
      </p:sp>
      <p:pic>
        <p:nvPicPr>
          <p:cNvPr id="2058" name="Picture 10" descr="Flèche noire et blanche tournée vers la droite PNG transparents - StickPNG">
            <a:extLst>
              <a:ext uri="{FF2B5EF4-FFF2-40B4-BE49-F238E27FC236}">
                <a16:creationId xmlns:a16="http://schemas.microsoft.com/office/drawing/2014/main" id="{28FE66D3-1845-B2FD-B262-9473F2C7C7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a:off x="6286716" y="8404892"/>
            <a:ext cx="545883" cy="45841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27">
            <a:extLst>
              <a:ext uri="{FF2B5EF4-FFF2-40B4-BE49-F238E27FC236}">
                <a16:creationId xmlns:a16="http://schemas.microsoft.com/office/drawing/2014/main" id="{BFA441F7-2109-25BC-8EE4-FD90AAFDBB76}"/>
              </a:ext>
            </a:extLst>
          </p:cNvPr>
          <p:cNvSpPr txBox="1"/>
          <p:nvPr/>
        </p:nvSpPr>
        <p:spPr>
          <a:xfrm>
            <a:off x="91440" y="5343671"/>
            <a:ext cx="2122867" cy="1015663"/>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Vključevanje</a:t>
            </a:r>
            <a:r>
              <a:rPr lang="en-GB" sz="2000" dirty="0">
                <a:solidFill>
                  <a:schemeClr val="bg1"/>
                </a:solidFill>
                <a:latin typeface="Arial" panose="020B0604020202020204" pitchFamily="34" charset="0"/>
                <a:cs typeface="Arial" panose="020B0604020202020204" pitchFamily="34" charset="0"/>
              </a:rPr>
              <a:t> </a:t>
            </a:r>
            <a:r>
              <a:rPr lang="sl-SI" sz="2000" dirty="0">
                <a:solidFill>
                  <a:schemeClr val="bg1"/>
                </a:solidFill>
                <a:latin typeface="Arial" panose="020B0604020202020204" pitchFamily="34" charset="0"/>
                <a:cs typeface="Arial" panose="020B0604020202020204" pitchFamily="34" charset="0"/>
              </a:rPr>
              <a:t>lokalnih deležnikov</a:t>
            </a:r>
          </a:p>
        </p:txBody>
      </p:sp>
      <p:sp>
        <p:nvSpPr>
          <p:cNvPr id="57" name="TextBox 27">
            <a:extLst>
              <a:ext uri="{FF2B5EF4-FFF2-40B4-BE49-F238E27FC236}">
                <a16:creationId xmlns:a16="http://schemas.microsoft.com/office/drawing/2014/main" id="{C507D54A-3764-16D8-704C-1C5CCBC80D4B}"/>
              </a:ext>
            </a:extLst>
          </p:cNvPr>
          <p:cNvSpPr txBox="1"/>
          <p:nvPr/>
        </p:nvSpPr>
        <p:spPr>
          <a:xfrm>
            <a:off x="91440" y="6345752"/>
            <a:ext cx="2122866" cy="2492990"/>
          </a:xfrm>
          <a:prstGeom prst="rect">
            <a:avLst/>
          </a:prstGeom>
          <a:solidFill>
            <a:srgbClr val="EBE1D1"/>
          </a:solidFill>
        </p:spPr>
        <p:txBody>
          <a:bodyPr wrap="square" rtlCol="0">
            <a:spAutoFit/>
          </a:bodyPr>
          <a:lstStyle/>
          <a:p>
            <a:r>
              <a:rPr lang="sl-SI" sz="1300" dirty="0">
                <a:solidFill>
                  <a:srgbClr val="164194"/>
                </a:solidFill>
                <a:latin typeface="Arial" panose="020B0604020202020204" pitchFamily="34" charset="0"/>
                <a:cs typeface="Arial" panose="020B0604020202020204" pitchFamily="34" charset="0"/>
              </a:rPr>
              <a:t>	</a:t>
            </a:r>
            <a:r>
              <a:rPr lang="en-GB" sz="1300" dirty="0">
                <a:solidFill>
                  <a:srgbClr val="164194"/>
                </a:solidFill>
                <a:latin typeface="Arial" panose="020B0604020202020204" pitchFamily="34" charset="0"/>
                <a:cs typeface="Arial" panose="020B0604020202020204" pitchFamily="34" charset="0"/>
              </a:rPr>
              <a:t> </a:t>
            </a:r>
            <a:r>
              <a:rPr lang="sl-SI" sz="1300" dirty="0">
                <a:solidFill>
                  <a:srgbClr val="164194"/>
                </a:solidFill>
                <a:latin typeface="Arial" panose="020B0604020202020204" pitchFamily="34" charset="0"/>
                <a:cs typeface="Arial" panose="020B0604020202020204" pitchFamily="34" charset="0"/>
              </a:rPr>
              <a:t>V izvedbo dogodka vključite tudi društva, šole in vrtce, podjetja, svete stan</a:t>
            </a:r>
            <a:r>
              <a:rPr lang="en-GB" sz="1300" dirty="0">
                <a:solidFill>
                  <a:srgbClr val="164194"/>
                </a:solidFill>
                <a:latin typeface="Arial" panose="020B0604020202020204" pitchFamily="34" charset="0"/>
                <a:cs typeface="Arial" panose="020B0604020202020204" pitchFamily="34" charset="0"/>
              </a:rPr>
              <a:t>o</a:t>
            </a:r>
            <a:r>
              <a:rPr lang="sl-SI" sz="1300" dirty="0">
                <a:solidFill>
                  <a:srgbClr val="164194"/>
                </a:solidFill>
                <a:latin typeface="Arial" panose="020B0604020202020204" pitchFamily="34" charset="0"/>
                <a:cs typeface="Arial" panose="020B0604020202020204" pitchFamily="34" charset="0"/>
              </a:rPr>
              <a:t>valcev, mladinske organizacije, druge javne zavode (zdravstveni domovi, centri za krepitev zdravja), etc. Posebno pozornost namenite tudi  predstavnikom malega gospodarstva v </a:t>
            </a:r>
            <a:endParaRPr lang="en-GB" sz="1300" dirty="0">
              <a:solidFill>
                <a:srgbClr val="164194"/>
              </a:solidFill>
              <a:latin typeface="Arial" panose="020B0604020202020204" pitchFamily="34" charset="0"/>
              <a:cs typeface="Arial" panose="020B0604020202020204" pitchFamily="34" charset="0"/>
            </a:endParaRPr>
          </a:p>
          <a:p>
            <a:r>
              <a:rPr lang="sl-SI" sz="1300" dirty="0">
                <a:solidFill>
                  <a:srgbClr val="164194"/>
                </a:solidFill>
                <a:latin typeface="Arial" panose="020B0604020202020204" pitchFamily="34" charset="0"/>
                <a:cs typeface="Arial" panose="020B0604020202020204" pitchFamily="34" charset="0"/>
              </a:rPr>
              <a:t>mestu.</a:t>
            </a:r>
            <a:endParaRPr lang="en-GB" sz="1300" dirty="0">
              <a:solidFill>
                <a:srgbClr val="164194"/>
              </a:solidFill>
              <a:latin typeface="Arial" panose="020B0604020202020204" pitchFamily="34" charset="0"/>
              <a:cs typeface="Arial" panose="020B0604020202020204" pitchFamily="34" charset="0"/>
            </a:endParaRPr>
          </a:p>
        </p:txBody>
      </p:sp>
      <p:sp>
        <p:nvSpPr>
          <p:cNvPr id="60" name="TextBox 27">
            <a:extLst>
              <a:ext uri="{FF2B5EF4-FFF2-40B4-BE49-F238E27FC236}">
                <a16:creationId xmlns:a16="http://schemas.microsoft.com/office/drawing/2014/main" id="{6F444886-E660-9B96-3444-6940628311A8}"/>
              </a:ext>
            </a:extLst>
          </p:cNvPr>
          <p:cNvSpPr txBox="1"/>
          <p:nvPr/>
        </p:nvSpPr>
        <p:spPr>
          <a:xfrm>
            <a:off x="2987040" y="7363329"/>
            <a:ext cx="3276600" cy="400110"/>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Izvedba in nadzor</a:t>
            </a:r>
          </a:p>
        </p:txBody>
      </p:sp>
      <p:sp>
        <p:nvSpPr>
          <p:cNvPr id="61" name="TextBox 27">
            <a:extLst>
              <a:ext uri="{FF2B5EF4-FFF2-40B4-BE49-F238E27FC236}">
                <a16:creationId xmlns:a16="http://schemas.microsoft.com/office/drawing/2014/main" id="{B4439A3D-E240-3FFF-843B-21F580AA9E72}"/>
              </a:ext>
            </a:extLst>
          </p:cNvPr>
          <p:cNvSpPr txBox="1"/>
          <p:nvPr/>
        </p:nvSpPr>
        <p:spPr>
          <a:xfrm>
            <a:off x="2402841" y="7747959"/>
            <a:ext cx="3860799" cy="1292662"/>
          </a:xfrm>
          <a:prstGeom prst="rect">
            <a:avLst/>
          </a:prstGeom>
          <a:solidFill>
            <a:srgbClr val="EBE1D1"/>
          </a:solidFill>
        </p:spPr>
        <p:txBody>
          <a:bodyPr wrap="square" rtlCol="0">
            <a:spAutoFit/>
          </a:bodyPr>
          <a:lstStyle/>
          <a:p>
            <a:r>
              <a:rPr lang="sl-SI" sz="1300" dirty="0">
                <a:solidFill>
                  <a:srgbClr val="164194"/>
                </a:solidFill>
                <a:latin typeface="Arial" panose="020B0604020202020204" pitchFamily="34" charset="0"/>
                <a:cs typeface="Arial" panose="020B0604020202020204" pitchFamily="34" charset="0"/>
              </a:rPr>
              <a:t>Zapore naj se izvedejo v skladu z določenimi postopki za zaporo cest in območij za motorni promet. Dostop do območij brez avtomobilov je treba nadzorovati. Predlagamo vključitev mestnega redarstva, policije in drugih ustreznih lokalnih organov.</a:t>
            </a:r>
          </a:p>
        </p:txBody>
      </p:sp>
      <p:pic>
        <p:nvPicPr>
          <p:cNvPr id="36" name="Picture 35" descr="Logo&#10;&#10;Description automatically generated">
            <a:extLst>
              <a:ext uri="{FF2B5EF4-FFF2-40B4-BE49-F238E27FC236}">
                <a16:creationId xmlns:a16="http://schemas.microsoft.com/office/drawing/2014/main" id="{035D4097-28E3-7E1E-1364-CF05CFEA2E38}"/>
              </a:ext>
            </a:extLst>
          </p:cNvPr>
          <p:cNvPicPr>
            <a:picLocks noChangeAspect="1"/>
          </p:cNvPicPr>
          <p:nvPr/>
        </p:nvPicPr>
        <p:blipFill rotWithShape="1">
          <a:blip r:embed="rId7">
            <a:extLst>
              <a:ext uri="{28A0092B-C50C-407E-A947-70E740481C1C}">
                <a14:useLocalDpi xmlns:a14="http://schemas.microsoft.com/office/drawing/2010/main" val="0"/>
              </a:ext>
            </a:extLst>
          </a:blip>
          <a:srcRect l="21071" t="24665" r="23055" b="39407"/>
          <a:stretch/>
        </p:blipFill>
        <p:spPr>
          <a:xfrm>
            <a:off x="2507476" y="338918"/>
            <a:ext cx="1442957" cy="796430"/>
          </a:xfrm>
          <a:prstGeom prst="rect">
            <a:avLst/>
          </a:prstGeom>
        </p:spPr>
      </p:pic>
      <p:pic>
        <p:nvPicPr>
          <p:cNvPr id="41" name="Picture 40" descr="Arrow&#10;&#10;Description automatically generated with medium confidence">
            <a:extLst>
              <a:ext uri="{FF2B5EF4-FFF2-40B4-BE49-F238E27FC236}">
                <a16:creationId xmlns:a16="http://schemas.microsoft.com/office/drawing/2014/main" id="{2CD818BD-2617-47FB-6152-50BF90A92453}"/>
              </a:ext>
            </a:extLst>
          </p:cNvPr>
          <p:cNvPicPr>
            <a:picLocks noChangeAspect="1"/>
          </p:cNvPicPr>
          <p:nvPr/>
        </p:nvPicPr>
        <p:blipFill rotWithShape="1">
          <a:blip r:embed="rId8">
            <a:extLst>
              <a:ext uri="{28A0092B-C50C-407E-A947-70E740481C1C}">
                <a14:useLocalDpi xmlns:a14="http://schemas.microsoft.com/office/drawing/2010/main" val="0"/>
              </a:ext>
            </a:extLst>
          </a:blip>
          <a:srcRect l="26969" t="22755" r="28581" b="35371"/>
          <a:stretch/>
        </p:blipFill>
        <p:spPr>
          <a:xfrm>
            <a:off x="1483879" y="1385329"/>
            <a:ext cx="778415" cy="894598"/>
          </a:xfrm>
          <a:prstGeom prst="rect">
            <a:avLst/>
          </a:prstGeom>
        </p:spPr>
      </p:pic>
      <p:pic>
        <p:nvPicPr>
          <p:cNvPr id="15" name="Picture 2">
            <a:extLst>
              <a:ext uri="{FF2B5EF4-FFF2-40B4-BE49-F238E27FC236}">
                <a16:creationId xmlns:a16="http://schemas.microsoft.com/office/drawing/2014/main" id="{155E5D59-5398-09B7-B0CE-71E1E02DB0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605900" y="1901947"/>
            <a:ext cx="442069" cy="4303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Logo&#10;&#10;Description automatically generated">
            <a:extLst>
              <a:ext uri="{FF2B5EF4-FFF2-40B4-BE49-F238E27FC236}">
                <a16:creationId xmlns:a16="http://schemas.microsoft.com/office/drawing/2014/main" id="{15F5FDBB-BC74-096F-CCB4-CCEEB0C129A3}"/>
              </a:ext>
            </a:extLst>
          </p:cNvPr>
          <p:cNvPicPr>
            <a:picLocks noChangeAspect="1"/>
          </p:cNvPicPr>
          <p:nvPr/>
        </p:nvPicPr>
        <p:blipFill rotWithShape="1">
          <a:blip r:embed="rId10">
            <a:extLst>
              <a:ext uri="{28A0092B-C50C-407E-A947-70E740481C1C}">
                <a14:useLocalDpi xmlns:a14="http://schemas.microsoft.com/office/drawing/2010/main" val="0"/>
              </a:ext>
            </a:extLst>
          </a:blip>
          <a:srcRect l="30761" t="21348" r="29740" b="36825"/>
          <a:stretch/>
        </p:blipFill>
        <p:spPr>
          <a:xfrm>
            <a:off x="1882553" y="3465772"/>
            <a:ext cx="720165" cy="893585"/>
          </a:xfrm>
          <a:prstGeom prst="rect">
            <a:avLst/>
          </a:prstGeom>
        </p:spPr>
      </p:pic>
      <p:pic>
        <p:nvPicPr>
          <p:cNvPr id="1025" name="Image 1024">
            <a:extLst>
              <a:ext uri="{FF2B5EF4-FFF2-40B4-BE49-F238E27FC236}">
                <a16:creationId xmlns:a16="http://schemas.microsoft.com/office/drawing/2014/main" id="{6130B448-BBAC-6537-4CC2-15FC9F0EA5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6576" y="3908586"/>
            <a:ext cx="296915" cy="444713"/>
          </a:xfrm>
          <a:prstGeom prst="rect">
            <a:avLst/>
          </a:prstGeom>
        </p:spPr>
      </p:pic>
      <p:pic>
        <p:nvPicPr>
          <p:cNvPr id="43" name="Picture 42" descr="A picture containing text, silhouette, vector graphics, clipart&#10;&#10;Description automatically generated">
            <a:extLst>
              <a:ext uri="{FF2B5EF4-FFF2-40B4-BE49-F238E27FC236}">
                <a16:creationId xmlns:a16="http://schemas.microsoft.com/office/drawing/2014/main" id="{55902470-38E4-82AD-EE85-2FB4A58C09A9}"/>
              </a:ext>
            </a:extLst>
          </p:cNvPr>
          <p:cNvPicPr>
            <a:picLocks noChangeAspect="1"/>
          </p:cNvPicPr>
          <p:nvPr/>
        </p:nvPicPr>
        <p:blipFill rotWithShape="1">
          <a:blip r:embed="rId12">
            <a:extLst>
              <a:ext uri="{28A0092B-C50C-407E-A947-70E740481C1C}">
                <a14:useLocalDpi xmlns:a14="http://schemas.microsoft.com/office/drawing/2010/main" val="0"/>
              </a:ext>
            </a:extLst>
          </a:blip>
          <a:srcRect l="30603" t="24295" r="29340" b="38205"/>
          <a:stretch/>
        </p:blipFill>
        <p:spPr>
          <a:xfrm>
            <a:off x="4635964" y="4288867"/>
            <a:ext cx="731467" cy="801133"/>
          </a:xfrm>
          <a:prstGeom prst="rect">
            <a:avLst/>
          </a:prstGeom>
        </p:spPr>
      </p:pic>
      <p:pic>
        <p:nvPicPr>
          <p:cNvPr id="1027" name="Image 1026" descr="Une image contenant texte, transport, roue, graphiques vectoriels&#10;&#10;Description générée automatiquement">
            <a:extLst>
              <a:ext uri="{FF2B5EF4-FFF2-40B4-BE49-F238E27FC236}">
                <a16:creationId xmlns:a16="http://schemas.microsoft.com/office/drawing/2014/main" id="{54564680-723F-3C79-DED5-5DB55C8E7EF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4744" y="3859353"/>
            <a:ext cx="580408" cy="510668"/>
          </a:xfrm>
          <a:prstGeom prst="rect">
            <a:avLst/>
          </a:prstGeom>
        </p:spPr>
      </p:pic>
      <p:pic>
        <p:nvPicPr>
          <p:cNvPr id="44" name="Picture 43" descr="Logo&#10;&#10;Description automatically generated with low confidence">
            <a:extLst>
              <a:ext uri="{FF2B5EF4-FFF2-40B4-BE49-F238E27FC236}">
                <a16:creationId xmlns:a16="http://schemas.microsoft.com/office/drawing/2014/main" id="{E68379D1-B2D7-9C19-F622-F46F94183CDF}"/>
              </a:ext>
            </a:extLst>
          </p:cNvPr>
          <p:cNvPicPr>
            <a:picLocks noChangeAspect="1"/>
          </p:cNvPicPr>
          <p:nvPr/>
        </p:nvPicPr>
        <p:blipFill rotWithShape="1">
          <a:blip r:embed="rId14">
            <a:extLst>
              <a:ext uri="{28A0092B-C50C-407E-A947-70E740481C1C}">
                <a14:useLocalDpi xmlns:a14="http://schemas.microsoft.com/office/drawing/2010/main" val="0"/>
              </a:ext>
            </a:extLst>
          </a:blip>
          <a:srcRect l="27164" t="21381" r="26161" b="35996"/>
          <a:stretch/>
        </p:blipFill>
        <p:spPr>
          <a:xfrm>
            <a:off x="-78771" y="5777607"/>
            <a:ext cx="866035" cy="871060"/>
          </a:xfrm>
          <a:prstGeom prst="rect">
            <a:avLst/>
          </a:prstGeom>
        </p:spPr>
      </p:pic>
      <p:pic>
        <p:nvPicPr>
          <p:cNvPr id="45" name="Picture 44" descr="Logo&#10;&#10;Description automatically generated">
            <a:extLst>
              <a:ext uri="{FF2B5EF4-FFF2-40B4-BE49-F238E27FC236}">
                <a16:creationId xmlns:a16="http://schemas.microsoft.com/office/drawing/2014/main" id="{ECE30535-77BC-043D-FE12-F61AA77F7F24}"/>
              </a:ext>
            </a:extLst>
          </p:cNvPr>
          <p:cNvPicPr>
            <a:picLocks noChangeAspect="1"/>
          </p:cNvPicPr>
          <p:nvPr/>
        </p:nvPicPr>
        <p:blipFill rotWithShape="1">
          <a:blip r:embed="rId15">
            <a:extLst>
              <a:ext uri="{28A0092B-C50C-407E-A947-70E740481C1C}">
                <a14:useLocalDpi xmlns:a14="http://schemas.microsoft.com/office/drawing/2010/main" val="0"/>
              </a:ext>
            </a:extLst>
          </a:blip>
          <a:srcRect l="30088" t="22889" r="28551" b="36110"/>
          <a:stretch/>
        </p:blipFill>
        <p:spPr>
          <a:xfrm>
            <a:off x="2566154" y="6996238"/>
            <a:ext cx="754120" cy="875942"/>
          </a:xfrm>
          <a:prstGeom prst="rect">
            <a:avLst/>
          </a:prstGeom>
        </p:spPr>
      </p:pic>
      <p:pic>
        <p:nvPicPr>
          <p:cNvPr id="1036" name="Image 1035">
            <a:extLst>
              <a:ext uri="{FF2B5EF4-FFF2-40B4-BE49-F238E27FC236}">
                <a16:creationId xmlns:a16="http://schemas.microsoft.com/office/drawing/2014/main" id="{70A7218C-1624-2384-A9E7-FBC4B1CC439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87041" y="7419223"/>
            <a:ext cx="915708" cy="390551"/>
          </a:xfrm>
          <a:prstGeom prst="rect">
            <a:avLst/>
          </a:prstGeom>
        </p:spPr>
      </p:pic>
      <p:sp>
        <p:nvSpPr>
          <p:cNvPr id="2" name="TextBox 12">
            <a:extLst>
              <a:ext uri="{FF2B5EF4-FFF2-40B4-BE49-F238E27FC236}">
                <a16:creationId xmlns:a16="http://schemas.microsoft.com/office/drawing/2014/main" id="{4F261F8C-F5BA-552D-426F-17606E1A0C57}"/>
              </a:ext>
            </a:extLst>
          </p:cNvPr>
          <p:cNvSpPr txBox="1"/>
          <p:nvPr/>
        </p:nvSpPr>
        <p:spPr>
          <a:xfrm>
            <a:off x="5213025" y="9477698"/>
            <a:ext cx="646331" cy="1538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400" dirty="0">
                <a:solidFill>
                  <a:srgbClr val="164194"/>
                </a:solidFill>
                <a:effectLst/>
                <a:latin typeface="Arial" panose="020B0604020202020204" pitchFamily="34" charset="0"/>
                <a:cs typeface="Arial" panose="020B0604020202020204" pitchFamily="34" charset="0"/>
              </a:rPr>
              <a:t>16-22 SEPTEMBER</a:t>
            </a:r>
          </a:p>
        </p:txBody>
      </p:sp>
      <p:pic>
        <p:nvPicPr>
          <p:cNvPr id="7" name="Picture 6" descr="A picture containing circle, text, graphics, graphic design&#10;&#10;Description automatically generated">
            <a:extLst>
              <a:ext uri="{FF2B5EF4-FFF2-40B4-BE49-F238E27FC236}">
                <a16:creationId xmlns:a16="http://schemas.microsoft.com/office/drawing/2014/main" id="{07A41E8D-B980-D7C1-B86B-15794C8E08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0158" y="1468429"/>
            <a:ext cx="1225055" cy="1225427"/>
          </a:xfrm>
          <a:prstGeom prst="rect">
            <a:avLst/>
          </a:prstGeom>
        </p:spPr>
      </p:pic>
      <p:pic>
        <p:nvPicPr>
          <p:cNvPr id="9" name="Picture 8" descr="A picture containing circle, text, graphics, graphic design&#10;&#10;Description automatically generated">
            <a:extLst>
              <a:ext uri="{FF2B5EF4-FFF2-40B4-BE49-F238E27FC236}">
                <a16:creationId xmlns:a16="http://schemas.microsoft.com/office/drawing/2014/main" id="{16543CED-91D2-B006-543C-63FD72F1D75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56112" y="8986101"/>
            <a:ext cx="528836" cy="528997"/>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2713102-2692-C510-946F-64B203863D9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37836" y="425231"/>
            <a:ext cx="1787579" cy="776693"/>
          </a:xfrm>
          <a:prstGeom prst="rect">
            <a:avLst/>
          </a:prstGeom>
        </p:spPr>
      </p:pic>
      <p:pic>
        <p:nvPicPr>
          <p:cNvPr id="1030" name="Image 1029">
            <a:extLst>
              <a:ext uri="{FF2B5EF4-FFF2-40B4-BE49-F238E27FC236}">
                <a16:creationId xmlns:a16="http://schemas.microsoft.com/office/drawing/2014/main" id="{F1726B5B-C971-26B1-AD97-97538CEDF01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82904" y="8399305"/>
            <a:ext cx="698212" cy="432789"/>
          </a:xfrm>
          <a:prstGeom prst="rect">
            <a:avLst/>
          </a:prstGeom>
        </p:spPr>
      </p:pic>
    </p:spTree>
    <p:extLst>
      <p:ext uri="{BB962C8B-B14F-4D97-AF65-F5344CB8AC3E}">
        <p14:creationId xmlns:p14="http://schemas.microsoft.com/office/powerpoint/2010/main" val="128142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a:extLst>
              <a:ext uri="{FF2B5EF4-FFF2-40B4-BE49-F238E27FC236}">
                <a16:creationId xmlns:a16="http://schemas.microsoft.com/office/drawing/2014/main" id="{D9F383BC-AF64-6097-4804-97601ABFC44C}"/>
              </a:ext>
            </a:extLst>
          </p:cNvPr>
          <p:cNvSpPr/>
          <p:nvPr/>
        </p:nvSpPr>
        <p:spPr>
          <a:xfrm>
            <a:off x="0" y="-12700"/>
            <a:ext cx="6858000" cy="9905583"/>
          </a:xfrm>
          <a:prstGeom prst="rect">
            <a:avLst/>
          </a:prstGeom>
          <a:solidFill>
            <a:srgbClr val="5C9D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Rectangle 11">
            <a:extLst>
              <a:ext uri="{FF2B5EF4-FFF2-40B4-BE49-F238E27FC236}">
                <a16:creationId xmlns:a16="http://schemas.microsoft.com/office/drawing/2014/main" id="{03CE2A8A-BD22-0A5F-34BD-1549A2FC5A01}"/>
              </a:ext>
            </a:extLst>
          </p:cNvPr>
          <p:cNvSpPr/>
          <p:nvPr/>
        </p:nvSpPr>
        <p:spPr>
          <a:xfrm>
            <a:off x="0" y="8926096"/>
            <a:ext cx="6857999" cy="97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 name="Picture 3" descr="M:\Projects Mobility Forum\EMW\2015-2017\3 - Support to EMW Activities\Communication Toolkit\2016 Communication Toolkit\#04 FOOTER (and EU Emblem)\EU Emblem low res.jpg">
            <a:extLst>
              <a:ext uri="{FF2B5EF4-FFF2-40B4-BE49-F238E27FC236}">
                <a16:creationId xmlns:a16="http://schemas.microsoft.com/office/drawing/2014/main" id="{8DBBF704-1D20-C044-0F6F-E855A8195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040899" y="9093420"/>
            <a:ext cx="646112" cy="431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20">
            <a:extLst>
              <a:ext uri="{FF2B5EF4-FFF2-40B4-BE49-F238E27FC236}">
                <a16:creationId xmlns:a16="http://schemas.microsoft.com/office/drawing/2014/main" id="{2F313D7D-8AA1-A075-33EF-9C9763FEF48C}"/>
              </a:ext>
            </a:extLst>
          </p:cNvPr>
          <p:cNvSpPr txBox="1"/>
          <p:nvPr/>
        </p:nvSpPr>
        <p:spPr>
          <a:xfrm>
            <a:off x="184441" y="9032321"/>
            <a:ext cx="1243097" cy="276999"/>
          </a:xfrm>
          <a:prstGeom prst="rect">
            <a:avLst/>
          </a:prstGeom>
          <a:noFill/>
        </p:spPr>
        <p:txBody>
          <a:bodyPr wrap="none" rtlCol="0">
            <a:spAutoFit/>
          </a:bodyPr>
          <a:lstStyle/>
          <a:p>
            <a:pPr algn="l"/>
            <a:r>
              <a:rPr lang="en-US" sz="1200">
                <a:solidFill>
                  <a:srgbClr val="4DA0D8"/>
                </a:solidFill>
                <a:effectLst/>
                <a:latin typeface="Arial" panose="020B0604020202020204" pitchFamily="34" charset="0"/>
                <a:cs typeface="Arial" panose="020B0604020202020204" pitchFamily="34" charset="0"/>
              </a:rPr>
              <a:t>#</a:t>
            </a:r>
            <a:r>
              <a:rPr lang="en-US" sz="1200" b="1">
                <a:solidFill>
                  <a:srgbClr val="4DA0D8"/>
                </a:solidFill>
                <a:effectLst/>
                <a:latin typeface="Arial" panose="020B0604020202020204" pitchFamily="34" charset="0"/>
                <a:cs typeface="Arial" panose="020B0604020202020204" pitchFamily="34" charset="0"/>
              </a:rPr>
              <a:t>Mobility</a:t>
            </a:r>
            <a:r>
              <a:rPr lang="en-US" sz="1200">
                <a:solidFill>
                  <a:srgbClr val="4DA0D8"/>
                </a:solidFill>
                <a:effectLst/>
                <a:latin typeface="Arial" panose="020B0604020202020204" pitchFamily="34" charset="0"/>
                <a:cs typeface="Arial" panose="020B0604020202020204" pitchFamily="34" charset="0"/>
              </a:rPr>
              <a:t>Week</a:t>
            </a:r>
          </a:p>
        </p:txBody>
      </p:sp>
      <p:grpSp>
        <p:nvGrpSpPr>
          <p:cNvPr id="36" name="Groupe 35">
            <a:extLst>
              <a:ext uri="{FF2B5EF4-FFF2-40B4-BE49-F238E27FC236}">
                <a16:creationId xmlns:a16="http://schemas.microsoft.com/office/drawing/2014/main" id="{F0DD76A5-0A8D-C1B5-5FC4-F6367D335CBF}"/>
              </a:ext>
            </a:extLst>
          </p:cNvPr>
          <p:cNvGrpSpPr/>
          <p:nvPr/>
        </p:nvGrpSpPr>
        <p:grpSpPr>
          <a:xfrm>
            <a:off x="1744206" y="7807124"/>
            <a:ext cx="3654928" cy="868013"/>
            <a:chOff x="4898567" y="1945470"/>
            <a:chExt cx="9450305" cy="2244364"/>
          </a:xfrm>
        </p:grpSpPr>
        <p:sp>
          <p:nvSpPr>
            <p:cNvPr id="23" name="Rectangle 22">
              <a:extLst>
                <a:ext uri="{FF2B5EF4-FFF2-40B4-BE49-F238E27FC236}">
                  <a16:creationId xmlns:a16="http://schemas.microsoft.com/office/drawing/2014/main" id="{D0BF76B2-88DC-30A8-7BB4-B7096C420D51}"/>
                </a:ext>
              </a:extLst>
            </p:cNvPr>
            <p:cNvSpPr/>
            <p:nvPr/>
          </p:nvSpPr>
          <p:spPr>
            <a:xfrm>
              <a:off x="4898567" y="1945470"/>
              <a:ext cx="8826826" cy="1125948"/>
            </a:xfrm>
            <a:prstGeom prst="rect">
              <a:avLst/>
            </a:prstGeom>
            <a:solidFill>
              <a:srgbClr val="164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latin typeface="Arial" panose="020B0604020202020204" pitchFamily="34" charset="0"/>
                  <a:cs typeface="Arial" panose="020B0604020202020204" pitchFamily="34" charset="0"/>
                </a:rPr>
                <a:t>Kontaktirajte nas!</a:t>
              </a:r>
              <a:endParaRPr lang="en-GB" sz="14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41F2798-4BA6-D21B-F890-C26F01C327F4}"/>
                </a:ext>
              </a:extLst>
            </p:cNvPr>
            <p:cNvSpPr/>
            <p:nvPr/>
          </p:nvSpPr>
          <p:spPr>
            <a:xfrm>
              <a:off x="4920792" y="3063886"/>
              <a:ext cx="9428080" cy="112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err="1">
                  <a:solidFill>
                    <a:srgbClr val="164492"/>
                  </a:solidFill>
                  <a:latin typeface="Arial" panose="020B0604020202020204" pitchFamily="34" charset="0"/>
                  <a:cs typeface="Arial" panose="020B0604020202020204" pitchFamily="34" charset="0"/>
                </a:rPr>
                <a:t>etm.mope@gov.si</a:t>
              </a:r>
              <a:endParaRPr lang="es-ES" sz="1200" b="1" dirty="0">
                <a:solidFill>
                  <a:srgbClr val="164492"/>
                </a:solidFill>
                <a:latin typeface="Arial" panose="020B0604020202020204" pitchFamily="34" charset="0"/>
                <a:cs typeface="Arial" panose="020B0604020202020204" pitchFamily="34" charset="0"/>
              </a:endParaRPr>
            </a:p>
          </p:txBody>
        </p:sp>
      </p:grpSp>
      <p:pic>
        <p:nvPicPr>
          <p:cNvPr id="1026" name="Picture 2" descr="Generador de Códigos QR Codes">
            <a:extLst>
              <a:ext uri="{FF2B5EF4-FFF2-40B4-BE49-F238E27FC236}">
                <a16:creationId xmlns:a16="http://schemas.microsoft.com/office/drawing/2014/main" id="{14131EEA-21EF-627F-37CB-956992542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530" y="797028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1060" name="TextBox 27">
            <a:extLst>
              <a:ext uri="{FF2B5EF4-FFF2-40B4-BE49-F238E27FC236}">
                <a16:creationId xmlns:a16="http://schemas.microsoft.com/office/drawing/2014/main" id="{DD19D6F4-8884-FCA3-34BD-8DA2BB276232}"/>
              </a:ext>
            </a:extLst>
          </p:cNvPr>
          <p:cNvSpPr txBox="1"/>
          <p:nvPr/>
        </p:nvSpPr>
        <p:spPr>
          <a:xfrm>
            <a:off x="3540642" y="5634933"/>
            <a:ext cx="3201486" cy="400110"/>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Javni prostor – za vse!</a:t>
            </a:r>
          </a:p>
        </p:txBody>
      </p:sp>
      <p:sp>
        <p:nvSpPr>
          <p:cNvPr id="1061" name="TextBox 27">
            <a:extLst>
              <a:ext uri="{FF2B5EF4-FFF2-40B4-BE49-F238E27FC236}">
                <a16:creationId xmlns:a16="http://schemas.microsoft.com/office/drawing/2014/main" id="{947DEC5C-91E1-75BC-9228-3CB278661925}"/>
              </a:ext>
            </a:extLst>
          </p:cNvPr>
          <p:cNvSpPr txBox="1"/>
          <p:nvPr/>
        </p:nvSpPr>
        <p:spPr>
          <a:xfrm>
            <a:off x="2502567" y="6038520"/>
            <a:ext cx="4245154" cy="1384995"/>
          </a:xfrm>
          <a:prstGeom prst="rect">
            <a:avLst/>
          </a:prstGeom>
          <a:solidFill>
            <a:srgbClr val="EBE1D1"/>
          </a:solidFill>
        </p:spPr>
        <p:txBody>
          <a:bodyPr wrap="square" rtlCol="0">
            <a:spAutoFit/>
          </a:bodyPr>
          <a:lstStyle/>
          <a:p>
            <a:r>
              <a:rPr lang="sl-SI" sz="1400" dirty="0">
                <a:solidFill>
                  <a:srgbClr val="164194"/>
                </a:solidFill>
                <a:latin typeface="Arial" panose="020B0604020202020204" pitchFamily="34" charset="0"/>
                <a:cs typeface="Arial" panose="020B0604020202020204" pitchFamily="34" charset="0"/>
              </a:rPr>
              <a:t>Dan brez avtomobila je odlična priložnost, da prebivalcem pokažemo, kako lahko izgleda ulica ali območje mesta brez avtomobila. To je dobra priložnost za testiranje in implementacijo trajnih rešitev. Veliko mest je že naredilo tudi ta zadnji korak – trajno zaprlo ulico, parkirišče ali del mesta!</a:t>
            </a:r>
          </a:p>
        </p:txBody>
      </p:sp>
      <p:sp>
        <p:nvSpPr>
          <p:cNvPr id="1047" name="TextBox 27">
            <a:extLst>
              <a:ext uri="{FF2B5EF4-FFF2-40B4-BE49-F238E27FC236}">
                <a16:creationId xmlns:a16="http://schemas.microsoft.com/office/drawing/2014/main" id="{1C2E9FFC-3C66-351E-E126-ECEE85B8B952}"/>
              </a:ext>
            </a:extLst>
          </p:cNvPr>
          <p:cNvSpPr txBox="1"/>
          <p:nvPr/>
        </p:nvSpPr>
        <p:spPr>
          <a:xfrm>
            <a:off x="326065" y="190906"/>
            <a:ext cx="4831935" cy="400110"/>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Zagotovitev alternative avtomobilu</a:t>
            </a:r>
          </a:p>
        </p:txBody>
      </p:sp>
      <p:sp>
        <p:nvSpPr>
          <p:cNvPr id="1048" name="TextBox 27">
            <a:extLst>
              <a:ext uri="{FF2B5EF4-FFF2-40B4-BE49-F238E27FC236}">
                <a16:creationId xmlns:a16="http://schemas.microsoft.com/office/drawing/2014/main" id="{4AEA861D-82D8-0B0E-E1CF-8753110D1AF1}"/>
              </a:ext>
            </a:extLst>
          </p:cNvPr>
          <p:cNvSpPr txBox="1"/>
          <p:nvPr/>
        </p:nvSpPr>
        <p:spPr>
          <a:xfrm>
            <a:off x="147954" y="572486"/>
            <a:ext cx="6647149" cy="1384995"/>
          </a:xfrm>
          <a:prstGeom prst="rect">
            <a:avLst/>
          </a:prstGeom>
          <a:solidFill>
            <a:srgbClr val="EBE1D1"/>
          </a:solidFill>
        </p:spPr>
        <p:txBody>
          <a:bodyPr wrap="square" rtlCol="0">
            <a:spAutoFit/>
          </a:bodyPr>
          <a:lstStyle/>
          <a:p>
            <a:r>
              <a:rPr lang="sl-SI" sz="1400" dirty="0">
                <a:solidFill>
                  <a:srgbClr val="164194"/>
                </a:solidFill>
                <a:latin typeface="Arial" panose="020B0604020202020204" pitchFamily="34" charset="0"/>
                <a:cs typeface="Arial" panose="020B0604020202020204" pitchFamily="34" charset="0"/>
              </a:rPr>
              <a:t>	</a:t>
            </a:r>
            <a:r>
              <a:rPr lang="en-GB" sz="1400" dirty="0">
                <a:solidFill>
                  <a:srgbClr val="164194"/>
                </a:solidFill>
                <a:latin typeface="Arial" panose="020B0604020202020204" pitchFamily="34" charset="0"/>
                <a:cs typeface="Arial" panose="020B0604020202020204" pitchFamily="34" charset="0"/>
              </a:rPr>
              <a:t>  </a:t>
            </a:r>
            <a:r>
              <a:rPr lang="sl-SI" sz="1400" dirty="0">
                <a:solidFill>
                  <a:srgbClr val="164194"/>
                </a:solidFill>
                <a:latin typeface="Arial" panose="020B0604020202020204" pitchFamily="34" charset="0"/>
                <a:cs typeface="Arial" panose="020B0604020202020204" pitchFamily="34" charset="0"/>
              </a:rPr>
              <a:t>Promocija mestnega javnega prevoza, ki naj zagotavlja več rednih voženj, </a:t>
            </a:r>
            <a:r>
              <a:rPr lang="en-GB" sz="1400" dirty="0">
                <a:solidFill>
                  <a:srgbClr val="164194"/>
                </a:solidFill>
                <a:latin typeface="Arial" panose="020B0604020202020204" pitchFamily="34" charset="0"/>
                <a:cs typeface="Arial" panose="020B0604020202020204" pitchFamily="34" charset="0"/>
              </a:rPr>
              <a:t>   </a:t>
            </a:r>
          </a:p>
          <a:p>
            <a:r>
              <a:rPr lang="en-GB" sz="1400" dirty="0">
                <a:solidFill>
                  <a:srgbClr val="164194"/>
                </a:solidFill>
                <a:latin typeface="Arial" panose="020B0604020202020204" pitchFamily="34" charset="0"/>
                <a:cs typeface="Arial" panose="020B0604020202020204" pitchFamily="34" charset="0"/>
              </a:rPr>
              <a:t>         </a:t>
            </a:r>
            <a:r>
              <a:rPr lang="sl-SI" sz="1400" dirty="0">
                <a:solidFill>
                  <a:srgbClr val="164194"/>
                </a:solidFill>
                <a:latin typeface="Arial" panose="020B0604020202020204" pitchFamily="34" charset="0"/>
                <a:cs typeface="Arial" panose="020B0604020202020204" pitchFamily="34" charset="0"/>
              </a:rPr>
              <a:t>večjo dostopnost za osebe z omejeno mobilnostjo, ugodnejše ali brezplačne vozovnice ter druge ugodnosti kot je vozovnica s popustom v kinu, bazenih itd. Odlična alternativa osebnemu avtomobilu so sistemi za izposojo koles in storitve mikromobilnosti. Primerno je vključevanje lokalnih ponudnikov izposoje koles in tovornih koles ter promocija drugih oblik mikromobilnosti. </a:t>
            </a:r>
            <a:endParaRPr lang="en-US" sz="1400" dirty="0">
              <a:solidFill>
                <a:srgbClr val="164194"/>
              </a:solidFill>
              <a:latin typeface="Arial" panose="020B0604020202020204" pitchFamily="34" charset="0"/>
              <a:cs typeface="Arial" panose="020B0604020202020204" pitchFamily="34" charset="0"/>
            </a:endParaRPr>
          </a:p>
        </p:txBody>
      </p:sp>
      <p:pic>
        <p:nvPicPr>
          <p:cNvPr id="1069" name="Image 1068" descr="Une image contenant texte&#10;&#10;Description générée automatiquement">
            <a:extLst>
              <a:ext uri="{FF2B5EF4-FFF2-40B4-BE49-F238E27FC236}">
                <a16:creationId xmlns:a16="http://schemas.microsoft.com/office/drawing/2014/main" id="{9CDA4BFA-888A-0B69-5005-F7015738F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15" y="197391"/>
            <a:ext cx="983066" cy="422508"/>
          </a:xfrm>
          <a:prstGeom prst="rect">
            <a:avLst/>
          </a:prstGeom>
        </p:spPr>
      </p:pic>
      <p:sp>
        <p:nvSpPr>
          <p:cNvPr id="1054" name="TextBox 27">
            <a:extLst>
              <a:ext uri="{FF2B5EF4-FFF2-40B4-BE49-F238E27FC236}">
                <a16:creationId xmlns:a16="http://schemas.microsoft.com/office/drawing/2014/main" id="{9695B26D-6D87-FFA2-C91B-9F8B6690BACB}"/>
              </a:ext>
            </a:extLst>
          </p:cNvPr>
          <p:cNvSpPr txBox="1"/>
          <p:nvPr/>
        </p:nvSpPr>
        <p:spPr>
          <a:xfrm>
            <a:off x="381000" y="2345626"/>
            <a:ext cx="3607631" cy="707886"/>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Intervencijski dostopi in dostopi za osebe z omejitvami</a:t>
            </a:r>
            <a:endParaRPr lang="en-US" sz="2000" dirty="0">
              <a:solidFill>
                <a:schemeClr val="bg1"/>
              </a:solidFill>
              <a:latin typeface="Arial" panose="020B0604020202020204" pitchFamily="34" charset="0"/>
              <a:cs typeface="Arial" panose="020B0604020202020204" pitchFamily="34" charset="0"/>
            </a:endParaRPr>
          </a:p>
        </p:txBody>
      </p:sp>
      <p:sp>
        <p:nvSpPr>
          <p:cNvPr id="1055" name="TextBox 27">
            <a:extLst>
              <a:ext uri="{FF2B5EF4-FFF2-40B4-BE49-F238E27FC236}">
                <a16:creationId xmlns:a16="http://schemas.microsoft.com/office/drawing/2014/main" id="{B7637D7C-0BFA-01FB-F88E-4B13F0724D52}"/>
              </a:ext>
            </a:extLst>
          </p:cNvPr>
          <p:cNvSpPr txBox="1"/>
          <p:nvPr/>
        </p:nvSpPr>
        <p:spPr>
          <a:xfrm>
            <a:off x="234219" y="3037299"/>
            <a:ext cx="3754412" cy="1169551"/>
          </a:xfrm>
          <a:prstGeom prst="rect">
            <a:avLst/>
          </a:prstGeom>
          <a:solidFill>
            <a:srgbClr val="EBE1D1"/>
          </a:solidFill>
        </p:spPr>
        <p:txBody>
          <a:bodyPr wrap="square" rtlCol="0">
            <a:spAutoFit/>
          </a:bodyPr>
          <a:lstStyle/>
          <a:p>
            <a:r>
              <a:rPr lang="sl-SI" sz="1400" dirty="0">
                <a:solidFill>
                  <a:srgbClr val="164194"/>
                </a:solidFill>
                <a:latin typeface="Arial" panose="020B0604020202020204" pitchFamily="34" charset="0"/>
                <a:cs typeface="Arial" panose="020B0604020202020204" pitchFamily="34" charset="0"/>
              </a:rPr>
              <a:t>Pri načrtovanju območja brez avtomobila je treba zagotoviti tudi dostope za intervencijska vozila ter za osebe z omejitvami, na način, da se za tovrstne izjeme zagotovijo ustrezne dovolilnice. </a:t>
            </a:r>
          </a:p>
        </p:txBody>
      </p:sp>
      <p:sp>
        <p:nvSpPr>
          <p:cNvPr id="1051" name="TextBox 27">
            <a:extLst>
              <a:ext uri="{FF2B5EF4-FFF2-40B4-BE49-F238E27FC236}">
                <a16:creationId xmlns:a16="http://schemas.microsoft.com/office/drawing/2014/main" id="{5923AD03-B209-A985-E23E-24173385DC88}"/>
              </a:ext>
            </a:extLst>
          </p:cNvPr>
          <p:cNvSpPr txBox="1"/>
          <p:nvPr/>
        </p:nvSpPr>
        <p:spPr>
          <a:xfrm>
            <a:off x="4294255" y="2201965"/>
            <a:ext cx="2420219" cy="1015663"/>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Zagotovitev parkirišč izven območja zapore</a:t>
            </a:r>
          </a:p>
        </p:txBody>
      </p:sp>
      <p:sp>
        <p:nvSpPr>
          <p:cNvPr id="1052" name="TextBox 27">
            <a:extLst>
              <a:ext uri="{FF2B5EF4-FFF2-40B4-BE49-F238E27FC236}">
                <a16:creationId xmlns:a16="http://schemas.microsoft.com/office/drawing/2014/main" id="{0ADCEAF9-BBF7-B8AF-F6C2-954B496A6659}"/>
              </a:ext>
            </a:extLst>
          </p:cNvPr>
          <p:cNvSpPr txBox="1"/>
          <p:nvPr/>
        </p:nvSpPr>
        <p:spPr>
          <a:xfrm>
            <a:off x="4294256" y="3202207"/>
            <a:ext cx="2420220" cy="2462213"/>
          </a:xfrm>
          <a:prstGeom prst="rect">
            <a:avLst/>
          </a:prstGeom>
          <a:solidFill>
            <a:srgbClr val="EBE1D1"/>
          </a:solidFill>
        </p:spPr>
        <p:txBody>
          <a:bodyPr wrap="square" rtlCol="0">
            <a:spAutoFit/>
          </a:bodyPr>
          <a:lstStyle/>
          <a:p>
            <a:r>
              <a:rPr lang="sl-SI" sz="1400" dirty="0">
                <a:solidFill>
                  <a:srgbClr val="164194"/>
                </a:solidFill>
                <a:latin typeface="Arial" panose="020B0604020202020204" pitchFamily="34" charset="0"/>
                <a:cs typeface="Arial" panose="020B0604020202020204" pitchFamily="34" charset="0"/>
              </a:rPr>
              <a:t>Treba je urediti in ustrezno označiti parkirišča na obrobju oziroma izven območja brez avtomobila. Parkirišča naj bodo povezana z javnim prevozom oziroma peš in kolesarsko infrastrukturo, itd. V kolikor javnega prevoza ni, naj se uredijo organizirani prevozi.</a:t>
            </a:r>
          </a:p>
        </p:txBody>
      </p:sp>
      <p:sp>
        <p:nvSpPr>
          <p:cNvPr id="1057" name="TextBox 27">
            <a:extLst>
              <a:ext uri="{FF2B5EF4-FFF2-40B4-BE49-F238E27FC236}">
                <a16:creationId xmlns:a16="http://schemas.microsoft.com/office/drawing/2014/main" id="{9F67DBDA-06D6-6219-A891-55CEE811A1D9}"/>
              </a:ext>
            </a:extLst>
          </p:cNvPr>
          <p:cNvSpPr txBox="1"/>
          <p:nvPr/>
        </p:nvSpPr>
        <p:spPr>
          <a:xfrm>
            <a:off x="201912" y="4442969"/>
            <a:ext cx="2085988" cy="1323439"/>
          </a:xfrm>
          <a:prstGeom prst="rect">
            <a:avLst/>
          </a:prstGeom>
          <a:solidFill>
            <a:srgbClr val="164194"/>
          </a:solidFill>
        </p:spPr>
        <p:txBody>
          <a:bodyPr wrap="square" rtlCol="0">
            <a:spAutoFit/>
          </a:bodyPr>
          <a:lstStyle/>
          <a:p>
            <a:pPr algn="r"/>
            <a:r>
              <a:rPr lang="sl-SI" sz="2000" dirty="0">
                <a:solidFill>
                  <a:schemeClr val="bg1"/>
                </a:solidFill>
                <a:latin typeface="Arial" panose="020B0604020202020204" pitchFamily="34" charset="0"/>
                <a:cs typeface="Arial" panose="020B0604020202020204" pitchFamily="34" charset="0"/>
              </a:rPr>
              <a:t>Komunikacija učinkov trajnostne mobilnosti </a:t>
            </a:r>
          </a:p>
        </p:txBody>
      </p:sp>
      <p:sp>
        <p:nvSpPr>
          <p:cNvPr id="1058" name="TextBox 27">
            <a:extLst>
              <a:ext uri="{FF2B5EF4-FFF2-40B4-BE49-F238E27FC236}">
                <a16:creationId xmlns:a16="http://schemas.microsoft.com/office/drawing/2014/main" id="{593558FC-ED5C-7CDC-A330-EC2D8F4318FB}"/>
              </a:ext>
            </a:extLst>
          </p:cNvPr>
          <p:cNvSpPr txBox="1"/>
          <p:nvPr/>
        </p:nvSpPr>
        <p:spPr>
          <a:xfrm>
            <a:off x="201911" y="5760189"/>
            <a:ext cx="2085989" cy="1815882"/>
          </a:xfrm>
          <a:prstGeom prst="rect">
            <a:avLst/>
          </a:prstGeom>
          <a:solidFill>
            <a:srgbClr val="EBE1D1"/>
          </a:solidFill>
        </p:spPr>
        <p:txBody>
          <a:bodyPr wrap="square" rtlCol="0">
            <a:spAutoFit/>
          </a:bodyPr>
          <a:lstStyle/>
          <a:p>
            <a:r>
              <a:rPr lang="sl-SI" sz="1400" dirty="0">
                <a:solidFill>
                  <a:srgbClr val="164194"/>
                </a:solidFill>
                <a:latin typeface="Arial" panose="020B0604020202020204" pitchFamily="34" charset="0"/>
                <a:cs typeface="Arial" panose="020B0604020202020204" pitchFamily="34" charset="0"/>
              </a:rPr>
              <a:t>Zberite podatke o porabi goriva, emisijah, vplivu na zdravje otrok in odraslih, ravni hrupa, prometu, stroških itd., da s tem prikažete pozitivne prednosti dni brez avtomobila.</a:t>
            </a:r>
            <a:endParaRPr lang="en-US" sz="1400" dirty="0">
              <a:solidFill>
                <a:srgbClr val="164194"/>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310C21DA-28A3-F26F-8773-072517113042}"/>
              </a:ext>
            </a:extLst>
          </p:cNvPr>
          <p:cNvGrpSpPr/>
          <p:nvPr/>
        </p:nvGrpSpPr>
        <p:grpSpPr>
          <a:xfrm>
            <a:off x="4257752" y="9094867"/>
            <a:ext cx="1647721" cy="491469"/>
            <a:chOff x="4257752" y="9094867"/>
            <a:chExt cx="1647721" cy="491469"/>
          </a:xfrm>
        </p:grpSpPr>
        <p:pic>
          <p:nvPicPr>
            <p:cNvPr id="35" name="Picture 3" descr="Home - Polis Network">
              <a:extLst>
                <a:ext uri="{FF2B5EF4-FFF2-40B4-BE49-F238E27FC236}">
                  <a16:creationId xmlns:a16="http://schemas.microsoft.com/office/drawing/2014/main" id="{450381F2-06D7-0FCF-197B-88EF52309C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3174" y="9211550"/>
              <a:ext cx="552299" cy="16609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D3813CEC-844F-1F69-AAEE-A58AE9AB6B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7752" y="9169369"/>
              <a:ext cx="533985" cy="185197"/>
            </a:xfrm>
            <a:prstGeom prst="rect">
              <a:avLst/>
            </a:prstGeom>
          </p:spPr>
        </p:pic>
        <p:pic>
          <p:nvPicPr>
            <p:cNvPr id="6" name="Image 5">
              <a:extLst>
                <a:ext uri="{FF2B5EF4-FFF2-40B4-BE49-F238E27FC236}">
                  <a16:creationId xmlns:a16="http://schemas.microsoft.com/office/drawing/2014/main" id="{B1A7C587-14FD-222F-F525-3882C5DAB8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1738" y="9094867"/>
              <a:ext cx="536363" cy="491469"/>
            </a:xfrm>
            <a:prstGeom prst="rect">
              <a:avLst/>
            </a:prstGeom>
          </p:spPr>
        </p:pic>
      </p:grpSp>
      <p:pic>
        <p:nvPicPr>
          <p:cNvPr id="19" name="Picture 18" descr="Icon&#10;&#10;Description automatically generated">
            <a:extLst>
              <a:ext uri="{FF2B5EF4-FFF2-40B4-BE49-F238E27FC236}">
                <a16:creationId xmlns:a16="http://schemas.microsoft.com/office/drawing/2014/main" id="{15229F5E-502D-1A9E-E61A-27D11E658E9A}"/>
              </a:ext>
            </a:extLst>
          </p:cNvPr>
          <p:cNvPicPr>
            <a:picLocks noChangeAspect="1"/>
          </p:cNvPicPr>
          <p:nvPr/>
        </p:nvPicPr>
        <p:blipFill rotWithShape="1">
          <a:blip r:embed="rId8">
            <a:extLst>
              <a:ext uri="{28A0092B-C50C-407E-A947-70E740481C1C}">
                <a14:useLocalDpi xmlns:a14="http://schemas.microsoft.com/office/drawing/2010/main" val="0"/>
              </a:ext>
            </a:extLst>
          </a:blip>
          <a:srcRect l="30552" t="22521" r="25470" b="35581"/>
          <a:stretch/>
        </p:blipFill>
        <p:spPr>
          <a:xfrm>
            <a:off x="32800" y="89194"/>
            <a:ext cx="883920" cy="938231"/>
          </a:xfrm>
          <a:prstGeom prst="rect">
            <a:avLst/>
          </a:prstGeom>
        </p:spPr>
      </p:pic>
      <p:pic>
        <p:nvPicPr>
          <p:cNvPr id="20" name="Picture 19" descr="Logo&#10;&#10;Description automatically generated">
            <a:extLst>
              <a:ext uri="{FF2B5EF4-FFF2-40B4-BE49-F238E27FC236}">
                <a16:creationId xmlns:a16="http://schemas.microsoft.com/office/drawing/2014/main" id="{971EA4C8-DBE5-4F1C-B569-E699718FEE3D}"/>
              </a:ext>
            </a:extLst>
          </p:cNvPr>
          <p:cNvPicPr>
            <a:picLocks noChangeAspect="1"/>
          </p:cNvPicPr>
          <p:nvPr/>
        </p:nvPicPr>
        <p:blipFill rotWithShape="1">
          <a:blip r:embed="rId9">
            <a:extLst>
              <a:ext uri="{28A0092B-C50C-407E-A947-70E740481C1C}">
                <a14:useLocalDpi xmlns:a14="http://schemas.microsoft.com/office/drawing/2010/main" val="0"/>
              </a:ext>
            </a:extLst>
          </a:blip>
          <a:srcRect l="29061" t="20049" r="26668" b="34190"/>
          <a:stretch/>
        </p:blipFill>
        <p:spPr>
          <a:xfrm>
            <a:off x="-52804" y="2207701"/>
            <a:ext cx="807183" cy="977639"/>
          </a:xfrm>
          <a:prstGeom prst="rect">
            <a:avLst/>
          </a:prstGeom>
        </p:spPr>
      </p:pic>
      <p:pic>
        <p:nvPicPr>
          <p:cNvPr id="1071" name="Image 1070">
            <a:extLst>
              <a:ext uri="{FF2B5EF4-FFF2-40B4-BE49-F238E27FC236}">
                <a16:creationId xmlns:a16="http://schemas.microsoft.com/office/drawing/2014/main" id="{AA676E76-E4BE-6D60-4ACB-605C719746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458" y="2048476"/>
            <a:ext cx="759404" cy="457116"/>
          </a:xfrm>
          <a:prstGeom prst="rect">
            <a:avLst/>
          </a:prstGeom>
        </p:spPr>
      </p:pic>
      <p:pic>
        <p:nvPicPr>
          <p:cNvPr id="21" name="Picture 20" descr="Icon&#10;&#10;Description automatically generated">
            <a:extLst>
              <a:ext uri="{FF2B5EF4-FFF2-40B4-BE49-F238E27FC236}">
                <a16:creationId xmlns:a16="http://schemas.microsoft.com/office/drawing/2014/main" id="{1C8BDD79-88FA-DD2A-8EAF-86E2776E2227}"/>
              </a:ext>
            </a:extLst>
          </p:cNvPr>
          <p:cNvPicPr>
            <a:picLocks noChangeAspect="1"/>
          </p:cNvPicPr>
          <p:nvPr/>
        </p:nvPicPr>
        <p:blipFill rotWithShape="1">
          <a:blip r:embed="rId11">
            <a:extLst>
              <a:ext uri="{28A0092B-C50C-407E-A947-70E740481C1C}">
                <a14:useLocalDpi xmlns:a14="http://schemas.microsoft.com/office/drawing/2010/main" val="0"/>
              </a:ext>
            </a:extLst>
          </a:blip>
          <a:srcRect l="30476" t="24447" r="28086" b="37843"/>
          <a:stretch/>
        </p:blipFill>
        <p:spPr>
          <a:xfrm>
            <a:off x="4071620" y="2142703"/>
            <a:ext cx="794574" cy="805628"/>
          </a:xfrm>
          <a:prstGeom prst="rect">
            <a:avLst/>
          </a:prstGeom>
        </p:spPr>
      </p:pic>
      <p:pic>
        <p:nvPicPr>
          <p:cNvPr id="1073" name="Image 1072">
            <a:extLst>
              <a:ext uri="{FF2B5EF4-FFF2-40B4-BE49-F238E27FC236}">
                <a16:creationId xmlns:a16="http://schemas.microsoft.com/office/drawing/2014/main" id="{E7E2351B-DA7D-1B23-BFC5-74D11D1E7C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7428" y="2761463"/>
            <a:ext cx="546637" cy="492260"/>
          </a:xfrm>
          <a:prstGeom prst="rect">
            <a:avLst/>
          </a:prstGeom>
        </p:spPr>
      </p:pic>
      <p:pic>
        <p:nvPicPr>
          <p:cNvPr id="22" name="Picture 21" descr="Icon&#10;&#10;Description automatically generated">
            <a:extLst>
              <a:ext uri="{FF2B5EF4-FFF2-40B4-BE49-F238E27FC236}">
                <a16:creationId xmlns:a16="http://schemas.microsoft.com/office/drawing/2014/main" id="{67749B75-381B-DD11-9CB1-649C0158E0D1}"/>
              </a:ext>
            </a:extLst>
          </p:cNvPr>
          <p:cNvPicPr>
            <a:picLocks noChangeAspect="1"/>
          </p:cNvPicPr>
          <p:nvPr/>
        </p:nvPicPr>
        <p:blipFill rotWithShape="1">
          <a:blip r:embed="rId13">
            <a:extLst>
              <a:ext uri="{28A0092B-C50C-407E-A947-70E740481C1C}">
                <a14:useLocalDpi xmlns:a14="http://schemas.microsoft.com/office/drawing/2010/main" val="0"/>
              </a:ext>
            </a:extLst>
          </a:blip>
          <a:srcRect l="30312" t="22484" r="27042" b="35917"/>
          <a:stretch/>
        </p:blipFill>
        <p:spPr>
          <a:xfrm>
            <a:off x="69795" y="4960805"/>
            <a:ext cx="849717" cy="923484"/>
          </a:xfrm>
          <a:prstGeom prst="rect">
            <a:avLst/>
          </a:prstGeom>
        </p:spPr>
      </p:pic>
      <p:pic>
        <p:nvPicPr>
          <p:cNvPr id="1075" name="Image 1074">
            <a:extLst>
              <a:ext uri="{FF2B5EF4-FFF2-40B4-BE49-F238E27FC236}">
                <a16:creationId xmlns:a16="http://schemas.microsoft.com/office/drawing/2014/main" id="{1DD9E839-686A-D98E-CBE1-8D6FABB44C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20017" y="4463951"/>
            <a:ext cx="437374" cy="612501"/>
          </a:xfrm>
          <a:prstGeom prst="rect">
            <a:avLst/>
          </a:prstGeom>
        </p:spPr>
      </p:pic>
      <p:pic>
        <p:nvPicPr>
          <p:cNvPr id="2" name="Picture 1" descr="A picture containing circle, text, graphics, graphic design&#10;&#10;Description automatically generated">
            <a:extLst>
              <a:ext uri="{FF2B5EF4-FFF2-40B4-BE49-F238E27FC236}">
                <a16:creationId xmlns:a16="http://schemas.microsoft.com/office/drawing/2014/main" id="{EDF47291-8A5F-8FE8-B80E-B5411328E3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66055" y="7534656"/>
            <a:ext cx="1225055" cy="1225427"/>
          </a:xfrm>
          <a:prstGeom prst="rect">
            <a:avLst/>
          </a:prstGeom>
        </p:spPr>
      </p:pic>
      <p:pic>
        <p:nvPicPr>
          <p:cNvPr id="5" name="Picture 2" descr="✉️ Sobre Emoji">
            <a:extLst>
              <a:ext uri="{FF2B5EF4-FFF2-40B4-BE49-F238E27FC236}">
                <a16:creationId xmlns:a16="http://schemas.microsoft.com/office/drawing/2014/main" id="{E1737093-8F0C-D30E-54B8-153F7D8B01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99164" y="7466075"/>
            <a:ext cx="483887" cy="483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lue text on a black background&#10;&#10;Description automatically generated">
            <a:extLst>
              <a:ext uri="{FF2B5EF4-FFF2-40B4-BE49-F238E27FC236}">
                <a16:creationId xmlns:a16="http://schemas.microsoft.com/office/drawing/2014/main" id="{94B18BE8-C2F5-8F26-F045-F988C096E69B}"/>
              </a:ext>
            </a:extLst>
          </p:cNvPr>
          <p:cNvPicPr>
            <a:picLocks noChangeAspect="1"/>
          </p:cNvPicPr>
          <p:nvPr/>
        </p:nvPicPr>
        <p:blipFill>
          <a:blip r:embed="rId17">
            <a:biLevel thresh="25000"/>
            <a:extLst>
              <a:ext uri="{BEBA8EAE-BF5A-486C-A8C5-ECC9F3942E4B}">
                <a14:imgProps xmlns:a14="http://schemas.microsoft.com/office/drawing/2010/main">
                  <a14:imgLayer r:embed="rId18">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84441" y="7930797"/>
            <a:ext cx="1435184" cy="623579"/>
          </a:xfrm>
          <a:prstGeom prst="rect">
            <a:avLst/>
          </a:prstGeom>
        </p:spPr>
      </p:pic>
      <p:sp>
        <p:nvSpPr>
          <p:cNvPr id="11" name="TextBox 27">
            <a:extLst>
              <a:ext uri="{FF2B5EF4-FFF2-40B4-BE49-F238E27FC236}">
                <a16:creationId xmlns:a16="http://schemas.microsoft.com/office/drawing/2014/main" id="{7520387D-8C12-0C35-917A-333C619683C1}"/>
              </a:ext>
            </a:extLst>
          </p:cNvPr>
          <p:cNvSpPr txBox="1"/>
          <p:nvPr/>
        </p:nvSpPr>
        <p:spPr>
          <a:xfrm>
            <a:off x="3471528" y="5502176"/>
            <a:ext cx="295589" cy="400110"/>
          </a:xfrm>
          <a:prstGeom prst="rect">
            <a:avLst/>
          </a:prstGeom>
          <a:solidFill>
            <a:srgbClr val="164194"/>
          </a:solidFill>
        </p:spPr>
        <p:txBody>
          <a:bodyPr wrap="square" rtlCol="0">
            <a:spAutoFit/>
          </a:bodyPr>
          <a:lstStyle/>
          <a:p>
            <a:pPr algn="r"/>
            <a:endParaRPr lang="sl-SI" sz="2000" dirty="0">
              <a:solidFill>
                <a:schemeClr val="bg1"/>
              </a:solidFill>
              <a:latin typeface="Arial" panose="020B0604020202020204" pitchFamily="34" charset="0"/>
              <a:cs typeface="Arial" panose="020B0604020202020204" pitchFamily="34" charset="0"/>
            </a:endParaRPr>
          </a:p>
        </p:txBody>
      </p:sp>
      <p:pic>
        <p:nvPicPr>
          <p:cNvPr id="24" name="Picture 23" descr="Logo&#10;&#10;Description automatically generated">
            <a:extLst>
              <a:ext uri="{FF2B5EF4-FFF2-40B4-BE49-F238E27FC236}">
                <a16:creationId xmlns:a16="http://schemas.microsoft.com/office/drawing/2014/main" id="{B9800016-C927-089B-811F-7D73EDCF43FF}"/>
              </a:ext>
            </a:extLst>
          </p:cNvPr>
          <p:cNvPicPr>
            <a:picLocks noChangeAspect="1"/>
          </p:cNvPicPr>
          <p:nvPr/>
        </p:nvPicPr>
        <p:blipFill rotWithShape="1">
          <a:blip r:embed="rId19">
            <a:extLst>
              <a:ext uri="{28A0092B-C50C-407E-A947-70E740481C1C}">
                <a14:useLocalDpi xmlns:a14="http://schemas.microsoft.com/office/drawing/2010/main" val="0"/>
              </a:ext>
            </a:extLst>
          </a:blip>
          <a:srcRect l="21848" t="22644" r="20090" b="36995"/>
          <a:stretch/>
        </p:blipFill>
        <p:spPr>
          <a:xfrm>
            <a:off x="2611410" y="5283876"/>
            <a:ext cx="1454422" cy="862276"/>
          </a:xfrm>
          <a:prstGeom prst="rect">
            <a:avLst/>
          </a:prstGeom>
        </p:spPr>
      </p:pic>
      <p:pic>
        <p:nvPicPr>
          <p:cNvPr id="1077" name="Image 1076">
            <a:extLst>
              <a:ext uri="{FF2B5EF4-FFF2-40B4-BE49-F238E27FC236}">
                <a16:creationId xmlns:a16="http://schemas.microsoft.com/office/drawing/2014/main" id="{A1D1B512-BCF0-AF41-2F23-159502DD391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63817" y="5679110"/>
            <a:ext cx="334030" cy="394763"/>
          </a:xfrm>
          <a:prstGeom prst="rect">
            <a:avLst/>
          </a:prstGeom>
        </p:spPr>
      </p:pic>
    </p:spTree>
    <p:extLst>
      <p:ext uri="{BB962C8B-B14F-4D97-AF65-F5344CB8AC3E}">
        <p14:creationId xmlns:p14="http://schemas.microsoft.com/office/powerpoint/2010/main" val="49378294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FE43873E7BB14E848DB94CE8E3D51F" ma:contentTypeVersion="18" ma:contentTypeDescription="Create a new document." ma:contentTypeScope="" ma:versionID="92cd0bf851ffe9c27e978dc17fd11f4b">
  <xsd:schema xmlns:xsd="http://www.w3.org/2001/XMLSchema" xmlns:xs="http://www.w3.org/2001/XMLSchema" xmlns:p="http://schemas.microsoft.com/office/2006/metadata/properties" xmlns:ns2="69a372c9-d1f1-4bc3-be0c-6ca127baad24" xmlns:ns3="1c6125f1-d776-4a0c-b4f4-58d3ef681171" targetNamespace="http://schemas.microsoft.com/office/2006/metadata/properties" ma:root="true" ma:fieldsID="7c329eb91c1ca895d97cad8d785a96a1" ns2:_="" ns3:_="">
    <xsd:import namespace="69a372c9-d1f1-4bc3-be0c-6ca127baad24"/>
    <xsd:import namespace="1c6125f1-d776-4a0c-b4f4-58d3ef6811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372c9-d1f1-4bc3-be0c-6ca127baa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f449dd-4976-4e8a-8b91-70ac217058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6125f1-d776-4a0c-b4f4-58d3ef68117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29036d-29ca-41db-98c7-158483f10045}" ma:internalName="TaxCatchAll" ma:showField="CatchAllData" ma:web="1c6125f1-d776-4a0c-b4f4-58d3ef6811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c6125f1-d776-4a0c-b4f4-58d3ef681171" xsi:nil="true"/>
    <lcf76f155ced4ddcb4097134ff3c332f xmlns="69a372c9-d1f1-4bc3-be0c-6ca127baad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881BBE-5FA7-4977-9EB1-99B1DF1716B2}">
  <ds:schemaRefs>
    <ds:schemaRef ds:uri="http://schemas.microsoft.com/sharepoint/v3/contenttype/forms"/>
  </ds:schemaRefs>
</ds:datastoreItem>
</file>

<file path=customXml/itemProps2.xml><?xml version="1.0" encoding="utf-8"?>
<ds:datastoreItem xmlns:ds="http://schemas.openxmlformats.org/officeDocument/2006/customXml" ds:itemID="{3B83E394-678A-467F-A6BE-F17114A6F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372c9-d1f1-4bc3-be0c-6ca127baad24"/>
    <ds:schemaRef ds:uri="1c6125f1-d776-4a0c-b4f4-58d3ef681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21AE6-7B77-437E-8A48-66FDAC912FA2}">
  <ds:schemaRefs>
    <ds:schemaRef ds:uri="http://purl.org/dc/elements/1.1/"/>
    <ds:schemaRef ds:uri="http://schemas.microsoft.com/office/2006/metadata/properties"/>
    <ds:schemaRef ds:uri="69a372c9-d1f1-4bc3-be0c-6ca127baad24"/>
    <ds:schemaRef ds:uri="http://purl.org/dc/terms/"/>
    <ds:schemaRef ds:uri="http://schemas.microsoft.com/office/2006/documentManagement/types"/>
    <ds:schemaRef ds:uri="http://schemas.openxmlformats.org/package/2006/metadata/core-properties"/>
    <ds:schemaRef ds:uri="http://purl.org/dc/dcmitype/"/>
    <ds:schemaRef ds:uri="1c6125f1-d776-4a0c-b4f4-58d3ef68117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140</TotalTime>
  <Words>578</Words>
  <Application>Microsoft Office PowerPoint</Application>
  <PresentationFormat>A4 (210 x 297 mm)</PresentationFormat>
  <Paragraphs>32</Paragraphs>
  <Slides>2</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vt:i4>
      </vt:variant>
    </vt:vector>
  </HeadingPairs>
  <TitlesOfParts>
    <vt:vector size="7" baseType="lpstr">
      <vt:lpstr>Arial</vt:lpstr>
      <vt:lpstr>Arial Black</vt:lpstr>
      <vt:lpstr>Calibri</vt:lpstr>
      <vt:lpstr>Calibri Light</vt:lpstr>
      <vt:lpstr>Thème Office</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Juan Caballero</dc:creator>
  <cp:lastModifiedBy>Pia Primec</cp:lastModifiedBy>
  <cp:revision>5</cp:revision>
  <dcterms:created xsi:type="dcterms:W3CDTF">2022-09-01T18:09:22Z</dcterms:created>
  <dcterms:modified xsi:type="dcterms:W3CDTF">2024-06-27T05:57:47Z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0x01010088FE43873E7BB14E848DB94CE8E3D51F</vt:lpwstr>
  </property>
  <property fmtid="{D5CDD505-2E9C-101B-9397-08002B2CF9AE}" pid="3" name="MediaServiceImageTags">
    <vt:lpwstr/>
  </property>
</Properties>
</file>