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handoutMasterIdLst>
    <p:handoutMasterId r:id="rId17"/>
  </p:handoutMasterIdLst>
  <p:sldIdLst>
    <p:sldId id="263" r:id="rId2"/>
    <p:sldId id="282" r:id="rId3"/>
    <p:sldId id="265" r:id="rId4"/>
    <p:sldId id="266" r:id="rId5"/>
    <p:sldId id="267" r:id="rId6"/>
    <p:sldId id="268" r:id="rId7"/>
    <p:sldId id="269" r:id="rId8"/>
    <p:sldId id="281" r:id="rId9"/>
    <p:sldId id="275" r:id="rId10"/>
    <p:sldId id="276" r:id="rId11"/>
    <p:sldId id="277" r:id="rId12"/>
    <p:sldId id="278" r:id="rId13"/>
    <p:sldId id="279" r:id="rId14"/>
    <p:sldId id="280" r:id="rId15"/>
  </p:sldIdLst>
  <p:sldSz cx="12192000" cy="6858000"/>
  <p:notesSz cx="6858000" cy="9144000"/>
  <p:defaultTextStyle>
    <a:defPPr>
      <a:defRPr lang="en-US"/>
    </a:defPPr>
    <a:lvl1pPr marL="0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7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1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4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1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8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824" userDrawn="1">
          <p15:clr>
            <a:srgbClr val="A4A3A4"/>
          </p15:clr>
        </p15:guide>
        <p15:guide id="3" pos="685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B047"/>
    <a:srgbClr val="0C458B"/>
    <a:srgbClr val="4DA0D8"/>
    <a:srgbClr val="164194"/>
    <a:srgbClr val="EBE9DD"/>
    <a:srgbClr val="003F63"/>
    <a:srgbClr val="E74C3C"/>
    <a:srgbClr val="F4A600"/>
    <a:srgbClr val="FFD31E"/>
    <a:srgbClr val="F5B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98" autoAdjust="0"/>
    <p:restoredTop sz="95340" autoAdjust="0"/>
  </p:normalViewPr>
  <p:slideViewPr>
    <p:cSldViewPr snapToGrid="0">
      <p:cViewPr varScale="1">
        <p:scale>
          <a:sx n="148" d="100"/>
          <a:sy n="148" d="100"/>
        </p:scale>
        <p:origin x="996" y="108"/>
      </p:cViewPr>
      <p:guideLst>
        <p:guide pos="824"/>
        <p:guide pos="6856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F0B24-C066-4984-813E-58007161D545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EC6D7-CEEA-4A8C-B2AB-FB881DF78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458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678D1-9BD8-4F02-9E89-3F66E246BA43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ECFA2-324B-4370-B6DD-F38894791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63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7" algn="l" defTabSz="9142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1" algn="l" defTabSz="9142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4" algn="l" defTabSz="9142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9142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1" algn="l" defTabSz="9142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9142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48" algn="l" defTabSz="9142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CC232DF-4EAC-4A5B-8CA0-58CAD720B5E0}"/>
              </a:ext>
            </a:extLst>
          </p:cNvPr>
          <p:cNvSpPr/>
          <p:nvPr userDrawn="1"/>
        </p:nvSpPr>
        <p:spPr>
          <a:xfrm>
            <a:off x="4602480" y="5878516"/>
            <a:ext cx="6482080" cy="979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32793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2B0C87F-47D0-5420-FB1F-C86FC0CEDD51}"/>
              </a:ext>
            </a:extLst>
          </p:cNvPr>
          <p:cNvSpPr/>
          <p:nvPr userDrawn="1"/>
        </p:nvSpPr>
        <p:spPr>
          <a:xfrm>
            <a:off x="4602480" y="5878516"/>
            <a:ext cx="6482080" cy="979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5337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7CFD64F4-4AAE-4A56-A780-8DD76B4AA1C0}"/>
              </a:ext>
            </a:extLst>
          </p:cNvPr>
          <p:cNvSpPr/>
          <p:nvPr userDrawn="1"/>
        </p:nvSpPr>
        <p:spPr>
          <a:xfrm>
            <a:off x="0" y="5878516"/>
            <a:ext cx="12192000" cy="979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3304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4.png"/><Relationship Id="rId2" Type="http://schemas.openxmlformats.org/officeDocument/2006/relationships/image" Target="../media/image2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microsoft.com/office/2007/relationships/hdphoto" Target="../media/hdphoto1.wdp"/><Relationship Id="rId15" Type="http://schemas.openxmlformats.org/officeDocument/2006/relationships/image" Target="../media/image12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4.png"/><Relationship Id="rId2" Type="http://schemas.openxmlformats.org/officeDocument/2006/relationships/image" Target="../media/image2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microsoft.com/office/2007/relationships/hdphoto" Target="../media/hdphoto1.wdp"/><Relationship Id="rId15" Type="http://schemas.openxmlformats.org/officeDocument/2006/relationships/image" Target="../media/image12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4.png"/><Relationship Id="rId2" Type="http://schemas.openxmlformats.org/officeDocument/2006/relationships/image" Target="../media/image2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microsoft.com/office/2007/relationships/hdphoto" Target="../media/hdphoto1.wdp"/><Relationship Id="rId15" Type="http://schemas.openxmlformats.org/officeDocument/2006/relationships/image" Target="../media/image12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4.png"/><Relationship Id="rId2" Type="http://schemas.openxmlformats.org/officeDocument/2006/relationships/image" Target="../media/image2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microsoft.com/office/2007/relationships/hdphoto" Target="../media/hdphoto1.wdp"/><Relationship Id="rId15" Type="http://schemas.openxmlformats.org/officeDocument/2006/relationships/image" Target="../media/image12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4.png"/><Relationship Id="rId2" Type="http://schemas.openxmlformats.org/officeDocument/2006/relationships/image" Target="../media/image2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microsoft.com/office/2007/relationships/hdphoto" Target="../media/hdphoto1.wdp"/><Relationship Id="rId15" Type="http://schemas.openxmlformats.org/officeDocument/2006/relationships/image" Target="../media/image12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microsoft.com/office/2007/relationships/hdphoto" Target="../media/hdphoto1.wdp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microsoft.com/office/2007/relationships/hdphoto" Target="../media/hdphoto1.wdp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2.png"/><Relationship Id="rId3" Type="http://schemas.microsoft.com/office/2007/relationships/hdphoto" Target="../media/hdphoto1.wdp"/><Relationship Id="rId7" Type="http://schemas.openxmlformats.org/officeDocument/2006/relationships/image" Target="../media/image3.png"/><Relationship Id="rId12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9.png"/><Relationship Id="rId5" Type="http://schemas.openxmlformats.org/officeDocument/2006/relationships/image" Target="../media/image11.pn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7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microsoft.com/office/2007/relationships/hdphoto" Target="../media/hdphoto1.wdp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microsoft.com/office/2007/relationships/hdphoto" Target="../media/hdphoto1.wdp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5" Type="http://schemas.microsoft.com/office/2007/relationships/hdphoto" Target="../media/hdphoto1.wdp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4.png"/><Relationship Id="rId2" Type="http://schemas.openxmlformats.org/officeDocument/2006/relationships/image" Target="../media/image2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microsoft.com/office/2007/relationships/hdphoto" Target="../media/hdphoto1.wdp"/><Relationship Id="rId15" Type="http://schemas.openxmlformats.org/officeDocument/2006/relationships/image" Target="../media/image12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BE03F13-484A-CB82-7186-CBBB3541C2E8}"/>
              </a:ext>
            </a:extLst>
          </p:cNvPr>
          <p:cNvSpPr txBox="1"/>
          <p:nvPr/>
        </p:nvSpPr>
        <p:spPr>
          <a:xfrm>
            <a:off x="668020" y="1275419"/>
            <a:ext cx="10364119" cy="457048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POSPRAVIMO ULICE: Predlogi za komunikacijo in označevanje ovir</a:t>
            </a:r>
            <a:r>
              <a:rPr lang="sl-SI" sz="2000" cap="al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l-SI" sz="1500" b="1" dirty="0">
                <a:latin typeface="Arial" panose="020B0604020202020204" pitchFamily="34" charset="0"/>
                <a:cs typeface="Arial" panose="020B0604020202020204" pitchFamily="34" charset="0"/>
              </a:rPr>
              <a:t>Predlogi komunikacijskih gradiv so pripravljeni na način, da jih lahko uporabite za tisk obešank, s katerimi boste obveščali oziroma ozaveščali deležnike. Označene so na način, ki sporoča, da gre za aktivnosti POSPRAVIMO ULICE v okviru izvedbe Evropskega tedna mobilnosti.</a:t>
            </a:r>
          </a:p>
          <a:p>
            <a:endParaRPr lang="sl-SI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cap="all" dirty="0">
                <a:latin typeface="Arial" panose="020B0604020202020204" pitchFamily="34" charset="0"/>
                <a:cs typeface="Arial" panose="020B0604020202020204" pitchFamily="34" charset="0"/>
              </a:rPr>
              <a:t>Uporabite to različico, če aktivnosti NE BOSTE izvajali s pomočjo sofinanciranja.</a:t>
            </a:r>
          </a:p>
          <a:p>
            <a:endParaRPr lang="sl-SI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Komunikacija aktivnosti POSPRAVIMO ULICE in vabilo k sodelovanju</a:t>
            </a:r>
          </a:p>
          <a:p>
            <a:endParaRPr lang="sl-S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Označevanje ovire – napačno parkiran avtomobil</a:t>
            </a:r>
          </a:p>
          <a:p>
            <a:endParaRPr lang="sl-S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Označevanje ovire – neustrezno postavljen smetnjak</a:t>
            </a:r>
          </a:p>
          <a:p>
            <a:endParaRPr lang="sl-S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Označevanje ovire – nevzdrževane zelene površine</a:t>
            </a:r>
          </a:p>
          <a:p>
            <a:endParaRPr lang="sl-S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Označevanje ovire – neustrezno umeščeni elementi za oglaševanje</a:t>
            </a:r>
          </a:p>
          <a:p>
            <a:endParaRPr lang="sl-S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Označevanje ovire – napačno parkirana dostavna vozila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CF02CEB-E986-9CB5-8B9F-1A3009B77D44}"/>
              </a:ext>
            </a:extLst>
          </p:cNvPr>
          <p:cNvGrpSpPr/>
          <p:nvPr/>
        </p:nvGrpSpPr>
        <p:grpSpPr>
          <a:xfrm>
            <a:off x="246746" y="270322"/>
            <a:ext cx="3630966" cy="475636"/>
            <a:chOff x="174554" y="6193009"/>
            <a:chExt cx="3630966" cy="47563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80AD9CB-DC1D-CEE2-38AC-7CEA1A3A0C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602" y="6193009"/>
              <a:ext cx="3513918" cy="20064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FF97930-11E1-010F-7199-36A7043F6BEF}"/>
                </a:ext>
              </a:extLst>
            </p:cNvPr>
            <p:cNvSpPr txBox="1"/>
            <p:nvPr userDrawn="1"/>
          </p:nvSpPr>
          <p:spPr>
            <a:xfrm>
              <a:off x="174554" y="6391646"/>
              <a:ext cx="16882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cap="all" baseline="0" dirty="0">
                  <a:solidFill>
                    <a:srgbClr val="164194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16.</a:t>
              </a:r>
              <a:r>
                <a:rPr lang="sl-SI" sz="1200" cap="all" baseline="0" dirty="0">
                  <a:solidFill>
                    <a:srgbClr val="164194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–</a:t>
              </a:r>
              <a:r>
                <a:rPr lang="en-US" sz="1200" cap="all" baseline="0" dirty="0">
                  <a:solidFill>
                    <a:srgbClr val="164194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22. SEPTEMBER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329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622529-EEE7-4283-A3BA-806155C2460F}"/>
              </a:ext>
            </a:extLst>
          </p:cNvPr>
          <p:cNvSpPr/>
          <p:nvPr/>
        </p:nvSpPr>
        <p:spPr>
          <a:xfrm>
            <a:off x="0" y="949"/>
            <a:ext cx="12192000" cy="6175943"/>
          </a:xfrm>
          <a:prstGeom prst="rect">
            <a:avLst/>
          </a:prstGeom>
          <a:solidFill>
            <a:srgbClr val="E7B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7B047"/>
              </a:solidFill>
            </a:endParaRPr>
          </a:p>
        </p:txBody>
      </p:sp>
      <p:pic>
        <p:nvPicPr>
          <p:cNvPr id="52" name="Picture 51" descr="A cartoon character in a wheelchair&#10;&#10;Description automatically generated with medium confidence">
            <a:extLst>
              <a:ext uri="{FF2B5EF4-FFF2-40B4-BE49-F238E27FC236}">
                <a16:creationId xmlns:a16="http://schemas.microsoft.com/office/drawing/2014/main" id="{D5B256F9-6C3D-F4C9-7EA6-0CF3AD5F4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186" y="5199400"/>
            <a:ext cx="826435" cy="976693"/>
          </a:xfrm>
          <a:prstGeom prst="rect">
            <a:avLst/>
          </a:prstGeom>
        </p:spPr>
      </p:pic>
      <p:pic>
        <p:nvPicPr>
          <p:cNvPr id="64" name="Picture 63" descr="A picture containing clipart, drawing, animated cartoon, illustration&#10;&#10;Description automatically generated">
            <a:extLst>
              <a:ext uri="{FF2B5EF4-FFF2-40B4-BE49-F238E27FC236}">
                <a16:creationId xmlns:a16="http://schemas.microsoft.com/office/drawing/2014/main" id="{2651AFDC-DF12-AE2C-1519-95954059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202" y="5269574"/>
            <a:ext cx="642175" cy="89904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B7F3EB1-7A1A-4C23-B232-9B193E8D7F11}"/>
              </a:ext>
            </a:extLst>
          </p:cNvPr>
          <p:cNvSpPr txBox="1"/>
          <p:nvPr/>
        </p:nvSpPr>
        <p:spPr>
          <a:xfrm>
            <a:off x="174555" y="432247"/>
            <a:ext cx="1568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16-22 SEPTEMBER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056230-3E66-0816-F90D-91A4700B76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100000" contrast="9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05" y="269709"/>
            <a:ext cx="3513919" cy="20064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C25CC3C-A786-8111-F138-29974A64CE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400" y="183949"/>
            <a:ext cx="3644323" cy="57281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ABEC10C-5B56-6604-87E2-E89568ADFA1C}"/>
              </a:ext>
            </a:extLst>
          </p:cNvPr>
          <p:cNvSpPr txBox="1"/>
          <p:nvPr/>
        </p:nvSpPr>
        <p:spPr>
          <a:xfrm>
            <a:off x="-11248" y="6168618"/>
            <a:ext cx="4119616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Pospravimo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ulice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0" name="Picture 39" descr="A picture containing clipart, graphics, cartoon, art&#10;&#10;Description automatically generated">
            <a:extLst>
              <a:ext uri="{FF2B5EF4-FFF2-40B4-BE49-F238E27FC236}">
                <a16:creationId xmlns:a16="http://schemas.microsoft.com/office/drawing/2014/main" id="{E5CCB8D2-0729-0B8A-F8B0-4C6A519388A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69756" y="5132657"/>
            <a:ext cx="1132805" cy="1043439"/>
          </a:xfrm>
          <a:prstGeom prst="rect">
            <a:avLst/>
          </a:prstGeom>
        </p:spPr>
      </p:pic>
      <p:pic>
        <p:nvPicPr>
          <p:cNvPr id="44" name="Picture 43" descr="A cartoon character carrying a baby&#10;&#10;Description automatically generated with low confidence">
            <a:extLst>
              <a:ext uri="{FF2B5EF4-FFF2-40B4-BE49-F238E27FC236}">
                <a16:creationId xmlns:a16="http://schemas.microsoft.com/office/drawing/2014/main" id="{41902FFB-0A1C-FF82-6FE9-917BE5038CA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419" y="5047280"/>
            <a:ext cx="936739" cy="1128817"/>
          </a:xfrm>
          <a:prstGeom prst="rect">
            <a:avLst/>
          </a:prstGeom>
        </p:spPr>
      </p:pic>
      <p:pic>
        <p:nvPicPr>
          <p:cNvPr id="46" name="Picture 45" descr="A cartoon character with a backpack&#10;&#10;Description automatically generated with low confidence">
            <a:extLst>
              <a:ext uri="{FF2B5EF4-FFF2-40B4-BE49-F238E27FC236}">
                <a16:creationId xmlns:a16="http://schemas.microsoft.com/office/drawing/2014/main" id="{1FA8C63C-CF81-40E1-AFAD-DA1F2798834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654" y="5357276"/>
            <a:ext cx="843628" cy="818816"/>
          </a:xfrm>
          <a:prstGeom prst="rect">
            <a:avLst/>
          </a:prstGeom>
        </p:spPr>
      </p:pic>
      <p:pic>
        <p:nvPicPr>
          <p:cNvPr id="50" name="Picture 49" descr="A picture containing clipart, cartoon, drawing, illustration&#10;&#10;Description automatically generated">
            <a:extLst>
              <a:ext uri="{FF2B5EF4-FFF2-40B4-BE49-F238E27FC236}">
                <a16:creationId xmlns:a16="http://schemas.microsoft.com/office/drawing/2014/main" id="{F45798C9-16A2-F469-C060-CC503B4A24C4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/>
          <a:stretch/>
        </p:blipFill>
        <p:spPr>
          <a:xfrm>
            <a:off x="-4565" y="5012514"/>
            <a:ext cx="1484866" cy="1163578"/>
          </a:xfrm>
          <a:prstGeom prst="rect">
            <a:avLst/>
          </a:prstGeom>
        </p:spPr>
      </p:pic>
      <p:pic>
        <p:nvPicPr>
          <p:cNvPr id="62" name="Picture 61" descr="A picture containing clipart, wheel, illustration, cartoon&#10;&#10;Description automatically generated">
            <a:extLst>
              <a:ext uri="{FF2B5EF4-FFF2-40B4-BE49-F238E27FC236}">
                <a16:creationId xmlns:a16="http://schemas.microsoft.com/office/drawing/2014/main" id="{A3DFE93A-6153-A1AE-A1B1-218E8B852368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6"/>
          <a:stretch/>
        </p:blipFill>
        <p:spPr>
          <a:xfrm flipH="1">
            <a:off x="10249766" y="4736092"/>
            <a:ext cx="1942234" cy="1440000"/>
          </a:xfrm>
          <a:prstGeom prst="rect">
            <a:avLst/>
          </a:prstGeom>
        </p:spPr>
      </p:pic>
      <p:pic>
        <p:nvPicPr>
          <p:cNvPr id="9" name="Picture 8" descr="A picture containing font, black, graphics, white&#10;&#10;Description automatically generated">
            <a:extLst>
              <a:ext uri="{FF2B5EF4-FFF2-40B4-BE49-F238E27FC236}">
                <a16:creationId xmlns:a16="http://schemas.microsoft.com/office/drawing/2014/main" id="{520C9846-FB26-99FA-0168-773C3A6C9E2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875" y="6318464"/>
            <a:ext cx="1554687" cy="421204"/>
          </a:xfrm>
          <a:prstGeom prst="rect">
            <a:avLst/>
          </a:prstGeom>
        </p:spPr>
      </p:pic>
      <p:pic>
        <p:nvPicPr>
          <p:cNvPr id="11" name="Picture 10" descr="A picture containing graphics, cartoon, symbol, screenshot&#10;&#10;Description automatically generated">
            <a:extLst>
              <a:ext uri="{FF2B5EF4-FFF2-40B4-BE49-F238E27FC236}">
                <a16:creationId xmlns:a16="http://schemas.microsoft.com/office/drawing/2014/main" id="{C8A4647C-0896-0FE8-6868-C9216C5F5EA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914" y="6346913"/>
            <a:ext cx="1670900" cy="393308"/>
          </a:xfrm>
          <a:prstGeom prst="rect">
            <a:avLst/>
          </a:prstGeom>
        </p:spPr>
      </p:pic>
      <p:pic>
        <p:nvPicPr>
          <p:cNvPr id="16" name="Picture 15" descr="A blue flag with yellow stars and words&#10;&#10;Description automatically generated with low confidence">
            <a:extLst>
              <a:ext uri="{FF2B5EF4-FFF2-40B4-BE49-F238E27FC236}">
                <a16:creationId xmlns:a16="http://schemas.microsoft.com/office/drawing/2014/main" id="{EAA3D1FB-82FD-6328-4800-AF89406EEF8F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3" t="17915" r="19414" b="18179"/>
          <a:stretch/>
        </p:blipFill>
        <p:spPr>
          <a:xfrm>
            <a:off x="9223272" y="6318464"/>
            <a:ext cx="591933" cy="421204"/>
          </a:xfrm>
          <a:prstGeom prst="rect">
            <a:avLst/>
          </a:prstGeom>
        </p:spPr>
      </p:pic>
      <p:pic>
        <p:nvPicPr>
          <p:cNvPr id="3" name="Picture 2" descr="A cartoon character riding a bicycle&#10;&#10;Description automatically generated with low confidence">
            <a:extLst>
              <a:ext uri="{FF2B5EF4-FFF2-40B4-BE49-F238E27FC236}">
                <a16:creationId xmlns:a16="http://schemas.microsoft.com/office/drawing/2014/main" id="{8BD384AC-2751-AD90-AEA4-E051DC8E728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97710" y="4740651"/>
            <a:ext cx="1599071" cy="1440000"/>
          </a:xfrm>
          <a:prstGeom prst="rect">
            <a:avLst/>
          </a:prstGeom>
        </p:spPr>
      </p:pic>
      <p:pic>
        <p:nvPicPr>
          <p:cNvPr id="4" name="Picture 3" descr="A cartoon character riding a bicycle&#10;&#10;Description automatically generated with medium confidence">
            <a:extLst>
              <a:ext uri="{FF2B5EF4-FFF2-40B4-BE49-F238E27FC236}">
                <a16:creationId xmlns:a16="http://schemas.microsoft.com/office/drawing/2014/main" id="{E946AFF7-B29A-F374-DF12-B404701791EB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08822" y="5144686"/>
            <a:ext cx="1162695" cy="103596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D4003D9-9FB0-CED8-0E4D-44F0DDDF0CCD}"/>
              </a:ext>
            </a:extLst>
          </p:cNvPr>
          <p:cNvCxnSpPr>
            <a:cxnSpLocks/>
          </p:cNvCxnSpPr>
          <p:nvPr/>
        </p:nvCxnSpPr>
        <p:spPr>
          <a:xfrm>
            <a:off x="-11248" y="6180650"/>
            <a:ext cx="1220324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613F535-2F77-9029-12A0-8945E73FC8A8}"/>
              </a:ext>
            </a:extLst>
          </p:cNvPr>
          <p:cNvSpPr txBox="1"/>
          <p:nvPr/>
        </p:nvSpPr>
        <p:spPr>
          <a:xfrm>
            <a:off x="2346950" y="1567158"/>
            <a:ext cx="7836811" cy="255454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Vaš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AVTOMOBIL</a:t>
            </a:r>
            <a:r>
              <a:rPr lang="sl-SI" sz="4000" cap="all" dirty="0">
                <a:latin typeface="Arial" panose="020B0604020202020204" pitchFamily="34" charset="0"/>
                <a:cs typeface="Arial" panose="020B0604020202020204" pitchFamily="34" charset="0"/>
              </a:rPr>
              <a:t>, PARKIRAN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PločnikU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ALI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kolesarskI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POVEZAVI</a:t>
            </a:r>
            <a:r>
              <a:rPr lang="sl-SI" sz="4000" cap="all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ovira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občane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ogroža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njihovo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varnost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751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622529-EEE7-4283-A3BA-806155C2460F}"/>
              </a:ext>
            </a:extLst>
          </p:cNvPr>
          <p:cNvSpPr/>
          <p:nvPr/>
        </p:nvSpPr>
        <p:spPr>
          <a:xfrm>
            <a:off x="0" y="949"/>
            <a:ext cx="12192000" cy="6175943"/>
          </a:xfrm>
          <a:prstGeom prst="rect">
            <a:avLst/>
          </a:prstGeom>
          <a:solidFill>
            <a:srgbClr val="E7B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7B047"/>
              </a:solidFill>
            </a:endParaRPr>
          </a:p>
        </p:txBody>
      </p:sp>
      <p:pic>
        <p:nvPicPr>
          <p:cNvPr id="52" name="Picture 51" descr="A cartoon character in a wheelchair&#10;&#10;Description automatically generated with medium confidence">
            <a:extLst>
              <a:ext uri="{FF2B5EF4-FFF2-40B4-BE49-F238E27FC236}">
                <a16:creationId xmlns:a16="http://schemas.microsoft.com/office/drawing/2014/main" id="{D5B256F9-6C3D-F4C9-7EA6-0CF3AD5F4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186" y="5199400"/>
            <a:ext cx="826435" cy="976693"/>
          </a:xfrm>
          <a:prstGeom prst="rect">
            <a:avLst/>
          </a:prstGeom>
        </p:spPr>
      </p:pic>
      <p:pic>
        <p:nvPicPr>
          <p:cNvPr id="64" name="Picture 63" descr="A picture containing clipart, drawing, animated cartoon, illustration&#10;&#10;Description automatically generated">
            <a:extLst>
              <a:ext uri="{FF2B5EF4-FFF2-40B4-BE49-F238E27FC236}">
                <a16:creationId xmlns:a16="http://schemas.microsoft.com/office/drawing/2014/main" id="{2651AFDC-DF12-AE2C-1519-95954059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202" y="5269574"/>
            <a:ext cx="642175" cy="89904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B7F3EB1-7A1A-4C23-B232-9B193E8D7F11}"/>
              </a:ext>
            </a:extLst>
          </p:cNvPr>
          <p:cNvSpPr txBox="1"/>
          <p:nvPr/>
        </p:nvSpPr>
        <p:spPr>
          <a:xfrm>
            <a:off x="174555" y="432247"/>
            <a:ext cx="1568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16-22 SEPTEMBER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056230-3E66-0816-F90D-91A4700B76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100000" contrast="9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05" y="269709"/>
            <a:ext cx="3513919" cy="20064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C25CC3C-A786-8111-F138-29974A64CE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400" y="183949"/>
            <a:ext cx="3644323" cy="57281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ABEC10C-5B56-6604-87E2-E89568ADFA1C}"/>
              </a:ext>
            </a:extLst>
          </p:cNvPr>
          <p:cNvSpPr txBox="1"/>
          <p:nvPr/>
        </p:nvSpPr>
        <p:spPr>
          <a:xfrm>
            <a:off x="-11248" y="6168618"/>
            <a:ext cx="4119616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Pospravimo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ulice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0" name="Picture 39" descr="A picture containing clipart, graphics, cartoon, art&#10;&#10;Description automatically generated">
            <a:extLst>
              <a:ext uri="{FF2B5EF4-FFF2-40B4-BE49-F238E27FC236}">
                <a16:creationId xmlns:a16="http://schemas.microsoft.com/office/drawing/2014/main" id="{E5CCB8D2-0729-0B8A-F8B0-4C6A519388A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69756" y="5132657"/>
            <a:ext cx="1132805" cy="1043439"/>
          </a:xfrm>
          <a:prstGeom prst="rect">
            <a:avLst/>
          </a:prstGeom>
        </p:spPr>
      </p:pic>
      <p:pic>
        <p:nvPicPr>
          <p:cNvPr id="44" name="Picture 43" descr="A cartoon character carrying a baby&#10;&#10;Description automatically generated with low confidence">
            <a:extLst>
              <a:ext uri="{FF2B5EF4-FFF2-40B4-BE49-F238E27FC236}">
                <a16:creationId xmlns:a16="http://schemas.microsoft.com/office/drawing/2014/main" id="{41902FFB-0A1C-FF82-6FE9-917BE5038CA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419" y="5047280"/>
            <a:ext cx="936739" cy="1128817"/>
          </a:xfrm>
          <a:prstGeom prst="rect">
            <a:avLst/>
          </a:prstGeom>
        </p:spPr>
      </p:pic>
      <p:pic>
        <p:nvPicPr>
          <p:cNvPr id="46" name="Picture 45" descr="A cartoon character with a backpack&#10;&#10;Description automatically generated with low confidence">
            <a:extLst>
              <a:ext uri="{FF2B5EF4-FFF2-40B4-BE49-F238E27FC236}">
                <a16:creationId xmlns:a16="http://schemas.microsoft.com/office/drawing/2014/main" id="{1FA8C63C-CF81-40E1-AFAD-DA1F2798834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654" y="5357276"/>
            <a:ext cx="843628" cy="818816"/>
          </a:xfrm>
          <a:prstGeom prst="rect">
            <a:avLst/>
          </a:prstGeom>
        </p:spPr>
      </p:pic>
      <p:pic>
        <p:nvPicPr>
          <p:cNvPr id="50" name="Picture 49" descr="A picture containing clipart, cartoon, drawing, illustration&#10;&#10;Description automatically generated">
            <a:extLst>
              <a:ext uri="{FF2B5EF4-FFF2-40B4-BE49-F238E27FC236}">
                <a16:creationId xmlns:a16="http://schemas.microsoft.com/office/drawing/2014/main" id="{F45798C9-16A2-F469-C060-CC503B4A24C4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/>
          <a:stretch/>
        </p:blipFill>
        <p:spPr>
          <a:xfrm>
            <a:off x="-4565" y="5012514"/>
            <a:ext cx="1484866" cy="1163578"/>
          </a:xfrm>
          <a:prstGeom prst="rect">
            <a:avLst/>
          </a:prstGeom>
        </p:spPr>
      </p:pic>
      <p:pic>
        <p:nvPicPr>
          <p:cNvPr id="62" name="Picture 61" descr="A picture containing clipart, wheel, illustration, cartoon&#10;&#10;Description automatically generated">
            <a:extLst>
              <a:ext uri="{FF2B5EF4-FFF2-40B4-BE49-F238E27FC236}">
                <a16:creationId xmlns:a16="http://schemas.microsoft.com/office/drawing/2014/main" id="{A3DFE93A-6153-A1AE-A1B1-218E8B852368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6"/>
          <a:stretch/>
        </p:blipFill>
        <p:spPr>
          <a:xfrm flipH="1">
            <a:off x="10249766" y="4736092"/>
            <a:ext cx="1942234" cy="1440000"/>
          </a:xfrm>
          <a:prstGeom prst="rect">
            <a:avLst/>
          </a:prstGeom>
        </p:spPr>
      </p:pic>
      <p:pic>
        <p:nvPicPr>
          <p:cNvPr id="9" name="Picture 8" descr="A picture containing font, black, graphics, white&#10;&#10;Description automatically generated">
            <a:extLst>
              <a:ext uri="{FF2B5EF4-FFF2-40B4-BE49-F238E27FC236}">
                <a16:creationId xmlns:a16="http://schemas.microsoft.com/office/drawing/2014/main" id="{520C9846-FB26-99FA-0168-773C3A6C9E2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875" y="6318464"/>
            <a:ext cx="1554687" cy="421204"/>
          </a:xfrm>
          <a:prstGeom prst="rect">
            <a:avLst/>
          </a:prstGeom>
        </p:spPr>
      </p:pic>
      <p:pic>
        <p:nvPicPr>
          <p:cNvPr id="11" name="Picture 10" descr="A picture containing graphics, cartoon, symbol, screenshot&#10;&#10;Description automatically generated">
            <a:extLst>
              <a:ext uri="{FF2B5EF4-FFF2-40B4-BE49-F238E27FC236}">
                <a16:creationId xmlns:a16="http://schemas.microsoft.com/office/drawing/2014/main" id="{C8A4647C-0896-0FE8-6868-C9216C5F5EA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914" y="6346913"/>
            <a:ext cx="1670900" cy="393308"/>
          </a:xfrm>
          <a:prstGeom prst="rect">
            <a:avLst/>
          </a:prstGeom>
        </p:spPr>
      </p:pic>
      <p:pic>
        <p:nvPicPr>
          <p:cNvPr id="16" name="Picture 15" descr="A blue flag with yellow stars and words&#10;&#10;Description automatically generated with low confidence">
            <a:extLst>
              <a:ext uri="{FF2B5EF4-FFF2-40B4-BE49-F238E27FC236}">
                <a16:creationId xmlns:a16="http://schemas.microsoft.com/office/drawing/2014/main" id="{EAA3D1FB-82FD-6328-4800-AF89406EEF8F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3" t="17915" r="19414" b="18179"/>
          <a:stretch/>
        </p:blipFill>
        <p:spPr>
          <a:xfrm>
            <a:off x="9223272" y="6318464"/>
            <a:ext cx="591933" cy="421204"/>
          </a:xfrm>
          <a:prstGeom prst="rect">
            <a:avLst/>
          </a:prstGeom>
        </p:spPr>
      </p:pic>
      <p:pic>
        <p:nvPicPr>
          <p:cNvPr id="3" name="Picture 2" descr="A cartoon character riding a bicycle&#10;&#10;Description automatically generated with low confidence">
            <a:extLst>
              <a:ext uri="{FF2B5EF4-FFF2-40B4-BE49-F238E27FC236}">
                <a16:creationId xmlns:a16="http://schemas.microsoft.com/office/drawing/2014/main" id="{474ADC9E-E172-AF2E-BD5A-72F28540F82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97710" y="4740651"/>
            <a:ext cx="1599071" cy="1440000"/>
          </a:xfrm>
          <a:prstGeom prst="rect">
            <a:avLst/>
          </a:prstGeom>
        </p:spPr>
      </p:pic>
      <p:pic>
        <p:nvPicPr>
          <p:cNvPr id="4" name="Picture 3" descr="A cartoon character riding a bicycle&#10;&#10;Description automatically generated with medium confidence">
            <a:extLst>
              <a:ext uri="{FF2B5EF4-FFF2-40B4-BE49-F238E27FC236}">
                <a16:creationId xmlns:a16="http://schemas.microsoft.com/office/drawing/2014/main" id="{7D004126-B6B0-64CB-3A24-23C017193558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08822" y="5144686"/>
            <a:ext cx="1162695" cy="103596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437D68-924D-3DEA-727C-74EB47AF84AA}"/>
              </a:ext>
            </a:extLst>
          </p:cNvPr>
          <p:cNvCxnSpPr>
            <a:cxnSpLocks/>
          </p:cNvCxnSpPr>
          <p:nvPr/>
        </p:nvCxnSpPr>
        <p:spPr>
          <a:xfrm>
            <a:off x="-11248" y="6180650"/>
            <a:ext cx="1220324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1664A9A-0B91-6406-E84E-C89E665A234A}"/>
              </a:ext>
            </a:extLst>
          </p:cNvPr>
          <p:cNvSpPr txBox="1"/>
          <p:nvPr/>
        </p:nvSpPr>
        <p:spPr>
          <a:xfrm>
            <a:off x="2270760" y="1874934"/>
            <a:ext cx="7650480" cy="193899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sl-SI" sz="4000" cap="all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TREZNO POSTAVLJEN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smetnjak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ovira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občane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ogroža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njihovo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varnost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968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622529-EEE7-4283-A3BA-806155C2460F}"/>
              </a:ext>
            </a:extLst>
          </p:cNvPr>
          <p:cNvSpPr/>
          <p:nvPr/>
        </p:nvSpPr>
        <p:spPr>
          <a:xfrm>
            <a:off x="0" y="949"/>
            <a:ext cx="12192000" cy="6175943"/>
          </a:xfrm>
          <a:prstGeom prst="rect">
            <a:avLst/>
          </a:prstGeom>
          <a:solidFill>
            <a:srgbClr val="E7B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7B047"/>
              </a:solidFill>
            </a:endParaRPr>
          </a:p>
        </p:txBody>
      </p:sp>
      <p:pic>
        <p:nvPicPr>
          <p:cNvPr id="52" name="Picture 51" descr="A cartoon character in a wheelchair&#10;&#10;Description automatically generated with medium confidence">
            <a:extLst>
              <a:ext uri="{FF2B5EF4-FFF2-40B4-BE49-F238E27FC236}">
                <a16:creationId xmlns:a16="http://schemas.microsoft.com/office/drawing/2014/main" id="{D5B256F9-6C3D-F4C9-7EA6-0CF3AD5F4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186" y="5199400"/>
            <a:ext cx="826435" cy="976693"/>
          </a:xfrm>
          <a:prstGeom prst="rect">
            <a:avLst/>
          </a:prstGeom>
        </p:spPr>
      </p:pic>
      <p:pic>
        <p:nvPicPr>
          <p:cNvPr id="64" name="Picture 63" descr="A picture containing clipart, drawing, animated cartoon, illustration&#10;&#10;Description automatically generated">
            <a:extLst>
              <a:ext uri="{FF2B5EF4-FFF2-40B4-BE49-F238E27FC236}">
                <a16:creationId xmlns:a16="http://schemas.microsoft.com/office/drawing/2014/main" id="{2651AFDC-DF12-AE2C-1519-95954059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202" y="5269574"/>
            <a:ext cx="642175" cy="89904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B7F3EB1-7A1A-4C23-B232-9B193E8D7F11}"/>
              </a:ext>
            </a:extLst>
          </p:cNvPr>
          <p:cNvSpPr txBox="1"/>
          <p:nvPr/>
        </p:nvSpPr>
        <p:spPr>
          <a:xfrm>
            <a:off x="174555" y="432247"/>
            <a:ext cx="1568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16-22 SEPTEMBER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056230-3E66-0816-F90D-91A4700B76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100000" contrast="9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05" y="269709"/>
            <a:ext cx="3513919" cy="20064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C25CC3C-A786-8111-F138-29974A64CE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400" y="183949"/>
            <a:ext cx="3644323" cy="57281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ABEC10C-5B56-6604-87E2-E89568ADFA1C}"/>
              </a:ext>
            </a:extLst>
          </p:cNvPr>
          <p:cNvSpPr txBox="1"/>
          <p:nvPr/>
        </p:nvSpPr>
        <p:spPr>
          <a:xfrm>
            <a:off x="-11248" y="6168618"/>
            <a:ext cx="4119616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Pospravimo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ulice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0" name="Picture 39" descr="A picture containing clipart, graphics, cartoon, art&#10;&#10;Description automatically generated">
            <a:extLst>
              <a:ext uri="{FF2B5EF4-FFF2-40B4-BE49-F238E27FC236}">
                <a16:creationId xmlns:a16="http://schemas.microsoft.com/office/drawing/2014/main" id="{E5CCB8D2-0729-0B8A-F8B0-4C6A519388A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69756" y="5132657"/>
            <a:ext cx="1132805" cy="1043439"/>
          </a:xfrm>
          <a:prstGeom prst="rect">
            <a:avLst/>
          </a:prstGeom>
        </p:spPr>
      </p:pic>
      <p:pic>
        <p:nvPicPr>
          <p:cNvPr id="44" name="Picture 43" descr="A cartoon character carrying a baby&#10;&#10;Description automatically generated with low confidence">
            <a:extLst>
              <a:ext uri="{FF2B5EF4-FFF2-40B4-BE49-F238E27FC236}">
                <a16:creationId xmlns:a16="http://schemas.microsoft.com/office/drawing/2014/main" id="{41902FFB-0A1C-FF82-6FE9-917BE5038CA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419" y="5047280"/>
            <a:ext cx="936739" cy="1128817"/>
          </a:xfrm>
          <a:prstGeom prst="rect">
            <a:avLst/>
          </a:prstGeom>
        </p:spPr>
      </p:pic>
      <p:pic>
        <p:nvPicPr>
          <p:cNvPr id="46" name="Picture 45" descr="A cartoon character with a backpack&#10;&#10;Description automatically generated with low confidence">
            <a:extLst>
              <a:ext uri="{FF2B5EF4-FFF2-40B4-BE49-F238E27FC236}">
                <a16:creationId xmlns:a16="http://schemas.microsoft.com/office/drawing/2014/main" id="{1FA8C63C-CF81-40E1-AFAD-DA1F2798834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654" y="5357276"/>
            <a:ext cx="843628" cy="818816"/>
          </a:xfrm>
          <a:prstGeom prst="rect">
            <a:avLst/>
          </a:prstGeom>
        </p:spPr>
      </p:pic>
      <p:pic>
        <p:nvPicPr>
          <p:cNvPr id="50" name="Picture 49" descr="A picture containing clipart, cartoon, drawing, illustration&#10;&#10;Description automatically generated">
            <a:extLst>
              <a:ext uri="{FF2B5EF4-FFF2-40B4-BE49-F238E27FC236}">
                <a16:creationId xmlns:a16="http://schemas.microsoft.com/office/drawing/2014/main" id="{F45798C9-16A2-F469-C060-CC503B4A24C4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/>
          <a:stretch/>
        </p:blipFill>
        <p:spPr>
          <a:xfrm>
            <a:off x="-4565" y="5012514"/>
            <a:ext cx="1484866" cy="1163578"/>
          </a:xfrm>
          <a:prstGeom prst="rect">
            <a:avLst/>
          </a:prstGeom>
        </p:spPr>
      </p:pic>
      <p:pic>
        <p:nvPicPr>
          <p:cNvPr id="62" name="Picture 61" descr="A picture containing clipart, wheel, illustration, cartoon&#10;&#10;Description automatically generated">
            <a:extLst>
              <a:ext uri="{FF2B5EF4-FFF2-40B4-BE49-F238E27FC236}">
                <a16:creationId xmlns:a16="http://schemas.microsoft.com/office/drawing/2014/main" id="{A3DFE93A-6153-A1AE-A1B1-218E8B852368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6"/>
          <a:stretch/>
        </p:blipFill>
        <p:spPr>
          <a:xfrm flipH="1">
            <a:off x="10249766" y="4736092"/>
            <a:ext cx="1942234" cy="1440000"/>
          </a:xfrm>
          <a:prstGeom prst="rect">
            <a:avLst/>
          </a:prstGeom>
        </p:spPr>
      </p:pic>
      <p:pic>
        <p:nvPicPr>
          <p:cNvPr id="9" name="Picture 8" descr="A picture containing font, black, graphics, white&#10;&#10;Description automatically generated">
            <a:extLst>
              <a:ext uri="{FF2B5EF4-FFF2-40B4-BE49-F238E27FC236}">
                <a16:creationId xmlns:a16="http://schemas.microsoft.com/office/drawing/2014/main" id="{520C9846-FB26-99FA-0168-773C3A6C9E2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875" y="6318464"/>
            <a:ext cx="1554687" cy="421204"/>
          </a:xfrm>
          <a:prstGeom prst="rect">
            <a:avLst/>
          </a:prstGeom>
        </p:spPr>
      </p:pic>
      <p:pic>
        <p:nvPicPr>
          <p:cNvPr id="11" name="Picture 10" descr="A picture containing graphics, cartoon, symbol, screenshot&#10;&#10;Description automatically generated">
            <a:extLst>
              <a:ext uri="{FF2B5EF4-FFF2-40B4-BE49-F238E27FC236}">
                <a16:creationId xmlns:a16="http://schemas.microsoft.com/office/drawing/2014/main" id="{C8A4647C-0896-0FE8-6868-C9216C5F5EA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914" y="6346913"/>
            <a:ext cx="1670900" cy="393308"/>
          </a:xfrm>
          <a:prstGeom prst="rect">
            <a:avLst/>
          </a:prstGeom>
        </p:spPr>
      </p:pic>
      <p:pic>
        <p:nvPicPr>
          <p:cNvPr id="16" name="Picture 15" descr="A blue flag with yellow stars and words&#10;&#10;Description automatically generated with low confidence">
            <a:extLst>
              <a:ext uri="{FF2B5EF4-FFF2-40B4-BE49-F238E27FC236}">
                <a16:creationId xmlns:a16="http://schemas.microsoft.com/office/drawing/2014/main" id="{EAA3D1FB-82FD-6328-4800-AF89406EEF8F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3" t="17915" r="19414" b="18179"/>
          <a:stretch/>
        </p:blipFill>
        <p:spPr>
          <a:xfrm>
            <a:off x="9223272" y="6318464"/>
            <a:ext cx="591933" cy="421204"/>
          </a:xfrm>
          <a:prstGeom prst="rect">
            <a:avLst/>
          </a:prstGeom>
        </p:spPr>
      </p:pic>
      <p:pic>
        <p:nvPicPr>
          <p:cNvPr id="4" name="Picture 3" descr="A cartoon character riding a bicycle&#10;&#10;Description automatically generated with low confidence">
            <a:extLst>
              <a:ext uri="{FF2B5EF4-FFF2-40B4-BE49-F238E27FC236}">
                <a16:creationId xmlns:a16="http://schemas.microsoft.com/office/drawing/2014/main" id="{0A2927F8-AD9D-ED5B-DA48-298AC06C53E6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97710" y="4740651"/>
            <a:ext cx="1599071" cy="1440000"/>
          </a:xfrm>
          <a:prstGeom prst="rect">
            <a:avLst/>
          </a:prstGeom>
        </p:spPr>
      </p:pic>
      <p:pic>
        <p:nvPicPr>
          <p:cNvPr id="6" name="Picture 5" descr="A cartoon character riding a bicycle&#10;&#10;Description automatically generated with medium confidence">
            <a:extLst>
              <a:ext uri="{FF2B5EF4-FFF2-40B4-BE49-F238E27FC236}">
                <a16:creationId xmlns:a16="http://schemas.microsoft.com/office/drawing/2014/main" id="{9B943A18-27D0-4B69-DE0A-E726B9D889BF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08822" y="5144686"/>
            <a:ext cx="1162695" cy="103596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F515F7-2F29-ECF2-67E4-FD9A3F8C7B39}"/>
              </a:ext>
            </a:extLst>
          </p:cNvPr>
          <p:cNvCxnSpPr>
            <a:cxnSpLocks/>
          </p:cNvCxnSpPr>
          <p:nvPr/>
        </p:nvCxnSpPr>
        <p:spPr>
          <a:xfrm>
            <a:off x="-11248" y="6180650"/>
            <a:ext cx="1220324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5A60B83-AC9E-2465-B8F1-800536D1BDD1}"/>
              </a:ext>
            </a:extLst>
          </p:cNvPr>
          <p:cNvSpPr txBox="1"/>
          <p:nvPr/>
        </p:nvSpPr>
        <p:spPr>
          <a:xfrm>
            <a:off x="2551487" y="1792725"/>
            <a:ext cx="7077778" cy="193899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NEUREJENA </a:t>
            </a:r>
            <a:r>
              <a:rPr lang="sl-SI" sz="4000" cap="all" dirty="0">
                <a:latin typeface="Arial" panose="020B0604020202020204" pitchFamily="34" charset="0"/>
                <a:cs typeface="Arial" panose="020B0604020202020204" pitchFamily="34" charset="0"/>
              </a:rPr>
              <a:t>VEGETACIJA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ovira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občane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ogroža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njihovo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varnost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90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622529-EEE7-4283-A3BA-806155C2460F}"/>
              </a:ext>
            </a:extLst>
          </p:cNvPr>
          <p:cNvSpPr/>
          <p:nvPr/>
        </p:nvSpPr>
        <p:spPr>
          <a:xfrm>
            <a:off x="0" y="949"/>
            <a:ext cx="12192000" cy="6175943"/>
          </a:xfrm>
          <a:prstGeom prst="rect">
            <a:avLst/>
          </a:prstGeom>
          <a:solidFill>
            <a:srgbClr val="E7B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7B047"/>
              </a:solidFill>
            </a:endParaRPr>
          </a:p>
        </p:txBody>
      </p:sp>
      <p:pic>
        <p:nvPicPr>
          <p:cNvPr id="52" name="Picture 51" descr="A cartoon character in a wheelchair&#10;&#10;Description automatically generated with medium confidence">
            <a:extLst>
              <a:ext uri="{FF2B5EF4-FFF2-40B4-BE49-F238E27FC236}">
                <a16:creationId xmlns:a16="http://schemas.microsoft.com/office/drawing/2014/main" id="{D5B256F9-6C3D-F4C9-7EA6-0CF3AD5F4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186" y="5199400"/>
            <a:ext cx="826435" cy="976693"/>
          </a:xfrm>
          <a:prstGeom prst="rect">
            <a:avLst/>
          </a:prstGeom>
        </p:spPr>
      </p:pic>
      <p:pic>
        <p:nvPicPr>
          <p:cNvPr id="64" name="Picture 63" descr="A picture containing clipart, drawing, animated cartoon, illustration&#10;&#10;Description automatically generated">
            <a:extLst>
              <a:ext uri="{FF2B5EF4-FFF2-40B4-BE49-F238E27FC236}">
                <a16:creationId xmlns:a16="http://schemas.microsoft.com/office/drawing/2014/main" id="{2651AFDC-DF12-AE2C-1519-95954059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202" y="5269574"/>
            <a:ext cx="642175" cy="89904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B7F3EB1-7A1A-4C23-B232-9B193E8D7F11}"/>
              </a:ext>
            </a:extLst>
          </p:cNvPr>
          <p:cNvSpPr txBox="1"/>
          <p:nvPr/>
        </p:nvSpPr>
        <p:spPr>
          <a:xfrm>
            <a:off x="174555" y="432247"/>
            <a:ext cx="1568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16-22 SEPTEMBER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056230-3E66-0816-F90D-91A4700B76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100000" contrast="9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05" y="269709"/>
            <a:ext cx="3513919" cy="20064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C25CC3C-A786-8111-F138-29974A64CE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400" y="183949"/>
            <a:ext cx="3644323" cy="57281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ABEC10C-5B56-6604-87E2-E89568ADFA1C}"/>
              </a:ext>
            </a:extLst>
          </p:cNvPr>
          <p:cNvSpPr txBox="1"/>
          <p:nvPr/>
        </p:nvSpPr>
        <p:spPr>
          <a:xfrm>
            <a:off x="-11248" y="6168618"/>
            <a:ext cx="4119616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Pospravimo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ulice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0" name="Picture 39" descr="A picture containing clipart, graphics, cartoon, art&#10;&#10;Description automatically generated">
            <a:extLst>
              <a:ext uri="{FF2B5EF4-FFF2-40B4-BE49-F238E27FC236}">
                <a16:creationId xmlns:a16="http://schemas.microsoft.com/office/drawing/2014/main" id="{E5CCB8D2-0729-0B8A-F8B0-4C6A519388A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69756" y="5132657"/>
            <a:ext cx="1132805" cy="1043439"/>
          </a:xfrm>
          <a:prstGeom prst="rect">
            <a:avLst/>
          </a:prstGeom>
        </p:spPr>
      </p:pic>
      <p:pic>
        <p:nvPicPr>
          <p:cNvPr id="44" name="Picture 43" descr="A cartoon character carrying a baby&#10;&#10;Description automatically generated with low confidence">
            <a:extLst>
              <a:ext uri="{FF2B5EF4-FFF2-40B4-BE49-F238E27FC236}">
                <a16:creationId xmlns:a16="http://schemas.microsoft.com/office/drawing/2014/main" id="{41902FFB-0A1C-FF82-6FE9-917BE5038CA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419" y="5047280"/>
            <a:ext cx="936739" cy="1128817"/>
          </a:xfrm>
          <a:prstGeom prst="rect">
            <a:avLst/>
          </a:prstGeom>
        </p:spPr>
      </p:pic>
      <p:pic>
        <p:nvPicPr>
          <p:cNvPr id="46" name="Picture 45" descr="A cartoon character with a backpack&#10;&#10;Description automatically generated with low confidence">
            <a:extLst>
              <a:ext uri="{FF2B5EF4-FFF2-40B4-BE49-F238E27FC236}">
                <a16:creationId xmlns:a16="http://schemas.microsoft.com/office/drawing/2014/main" id="{1FA8C63C-CF81-40E1-AFAD-DA1F2798834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654" y="5357276"/>
            <a:ext cx="843628" cy="818816"/>
          </a:xfrm>
          <a:prstGeom prst="rect">
            <a:avLst/>
          </a:prstGeom>
        </p:spPr>
      </p:pic>
      <p:pic>
        <p:nvPicPr>
          <p:cNvPr id="50" name="Picture 49" descr="A picture containing clipart, cartoon, drawing, illustration&#10;&#10;Description automatically generated">
            <a:extLst>
              <a:ext uri="{FF2B5EF4-FFF2-40B4-BE49-F238E27FC236}">
                <a16:creationId xmlns:a16="http://schemas.microsoft.com/office/drawing/2014/main" id="{F45798C9-16A2-F469-C060-CC503B4A24C4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/>
          <a:stretch/>
        </p:blipFill>
        <p:spPr>
          <a:xfrm>
            <a:off x="-4565" y="5012514"/>
            <a:ext cx="1484866" cy="1163578"/>
          </a:xfrm>
          <a:prstGeom prst="rect">
            <a:avLst/>
          </a:prstGeom>
        </p:spPr>
      </p:pic>
      <p:pic>
        <p:nvPicPr>
          <p:cNvPr id="62" name="Picture 61" descr="A picture containing clipart, wheel, illustration, cartoon&#10;&#10;Description automatically generated">
            <a:extLst>
              <a:ext uri="{FF2B5EF4-FFF2-40B4-BE49-F238E27FC236}">
                <a16:creationId xmlns:a16="http://schemas.microsoft.com/office/drawing/2014/main" id="{A3DFE93A-6153-A1AE-A1B1-218E8B852368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6"/>
          <a:stretch/>
        </p:blipFill>
        <p:spPr>
          <a:xfrm flipH="1">
            <a:off x="10249766" y="4736092"/>
            <a:ext cx="1942234" cy="1440000"/>
          </a:xfrm>
          <a:prstGeom prst="rect">
            <a:avLst/>
          </a:prstGeom>
        </p:spPr>
      </p:pic>
      <p:pic>
        <p:nvPicPr>
          <p:cNvPr id="9" name="Picture 8" descr="A picture containing font, black, graphics, white&#10;&#10;Description automatically generated">
            <a:extLst>
              <a:ext uri="{FF2B5EF4-FFF2-40B4-BE49-F238E27FC236}">
                <a16:creationId xmlns:a16="http://schemas.microsoft.com/office/drawing/2014/main" id="{520C9846-FB26-99FA-0168-773C3A6C9E2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875" y="6318464"/>
            <a:ext cx="1554687" cy="421204"/>
          </a:xfrm>
          <a:prstGeom prst="rect">
            <a:avLst/>
          </a:prstGeom>
        </p:spPr>
      </p:pic>
      <p:pic>
        <p:nvPicPr>
          <p:cNvPr id="11" name="Picture 10" descr="A picture containing graphics, cartoon, symbol, screenshot&#10;&#10;Description automatically generated">
            <a:extLst>
              <a:ext uri="{FF2B5EF4-FFF2-40B4-BE49-F238E27FC236}">
                <a16:creationId xmlns:a16="http://schemas.microsoft.com/office/drawing/2014/main" id="{C8A4647C-0896-0FE8-6868-C9216C5F5EA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914" y="6346913"/>
            <a:ext cx="1670900" cy="393308"/>
          </a:xfrm>
          <a:prstGeom prst="rect">
            <a:avLst/>
          </a:prstGeom>
        </p:spPr>
      </p:pic>
      <p:pic>
        <p:nvPicPr>
          <p:cNvPr id="16" name="Picture 15" descr="A blue flag with yellow stars and words&#10;&#10;Description automatically generated with low confidence">
            <a:extLst>
              <a:ext uri="{FF2B5EF4-FFF2-40B4-BE49-F238E27FC236}">
                <a16:creationId xmlns:a16="http://schemas.microsoft.com/office/drawing/2014/main" id="{EAA3D1FB-82FD-6328-4800-AF89406EEF8F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3" t="17915" r="19414" b="18179"/>
          <a:stretch/>
        </p:blipFill>
        <p:spPr>
          <a:xfrm>
            <a:off x="9223272" y="6318464"/>
            <a:ext cx="591933" cy="421204"/>
          </a:xfrm>
          <a:prstGeom prst="rect">
            <a:avLst/>
          </a:prstGeom>
        </p:spPr>
      </p:pic>
      <p:pic>
        <p:nvPicPr>
          <p:cNvPr id="3" name="Picture 2" descr="A cartoon character riding a bicycle&#10;&#10;Description automatically generated with low confidence">
            <a:extLst>
              <a:ext uri="{FF2B5EF4-FFF2-40B4-BE49-F238E27FC236}">
                <a16:creationId xmlns:a16="http://schemas.microsoft.com/office/drawing/2014/main" id="{DA14C768-2F68-A455-3554-CC55299D7A36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97710" y="4740651"/>
            <a:ext cx="1599071" cy="1440000"/>
          </a:xfrm>
          <a:prstGeom prst="rect">
            <a:avLst/>
          </a:prstGeom>
        </p:spPr>
      </p:pic>
      <p:pic>
        <p:nvPicPr>
          <p:cNvPr id="4" name="Picture 3" descr="A cartoon character riding a bicycle&#10;&#10;Description automatically generated with medium confidence">
            <a:extLst>
              <a:ext uri="{FF2B5EF4-FFF2-40B4-BE49-F238E27FC236}">
                <a16:creationId xmlns:a16="http://schemas.microsoft.com/office/drawing/2014/main" id="{DF7D6093-A30F-C5EA-D722-B3C1BB36AC36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08822" y="5144686"/>
            <a:ext cx="1162695" cy="103596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5BCFFBE-6BAF-A0FF-A55A-07A5B94CCAEC}"/>
              </a:ext>
            </a:extLst>
          </p:cNvPr>
          <p:cNvCxnSpPr>
            <a:cxnSpLocks/>
          </p:cNvCxnSpPr>
          <p:nvPr/>
        </p:nvCxnSpPr>
        <p:spPr>
          <a:xfrm>
            <a:off x="-11248" y="6180650"/>
            <a:ext cx="1220324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63C29E5-596B-CF80-FE00-7E8BE2186678}"/>
              </a:ext>
            </a:extLst>
          </p:cNvPr>
          <p:cNvSpPr txBox="1"/>
          <p:nvPr/>
        </p:nvSpPr>
        <p:spPr>
          <a:xfrm>
            <a:off x="2270760" y="1591694"/>
            <a:ext cx="7650480" cy="255454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OGLAŠEVANJE NA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PločnikU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ALI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kolesarskI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stezi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ovira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občane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ogroža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njihovo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varnost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126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622529-EEE7-4283-A3BA-806155C2460F}"/>
              </a:ext>
            </a:extLst>
          </p:cNvPr>
          <p:cNvSpPr/>
          <p:nvPr/>
        </p:nvSpPr>
        <p:spPr>
          <a:xfrm>
            <a:off x="0" y="949"/>
            <a:ext cx="12192000" cy="6175943"/>
          </a:xfrm>
          <a:prstGeom prst="rect">
            <a:avLst/>
          </a:prstGeom>
          <a:solidFill>
            <a:srgbClr val="E7B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7B047"/>
              </a:solidFill>
            </a:endParaRPr>
          </a:p>
        </p:txBody>
      </p:sp>
      <p:pic>
        <p:nvPicPr>
          <p:cNvPr id="52" name="Picture 51" descr="A cartoon character in a wheelchair&#10;&#10;Description automatically generated with medium confidence">
            <a:extLst>
              <a:ext uri="{FF2B5EF4-FFF2-40B4-BE49-F238E27FC236}">
                <a16:creationId xmlns:a16="http://schemas.microsoft.com/office/drawing/2014/main" id="{D5B256F9-6C3D-F4C9-7EA6-0CF3AD5F4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186" y="5199400"/>
            <a:ext cx="826435" cy="976693"/>
          </a:xfrm>
          <a:prstGeom prst="rect">
            <a:avLst/>
          </a:prstGeom>
        </p:spPr>
      </p:pic>
      <p:pic>
        <p:nvPicPr>
          <p:cNvPr id="64" name="Picture 63" descr="A picture containing clipart, drawing, animated cartoon, illustration&#10;&#10;Description automatically generated">
            <a:extLst>
              <a:ext uri="{FF2B5EF4-FFF2-40B4-BE49-F238E27FC236}">
                <a16:creationId xmlns:a16="http://schemas.microsoft.com/office/drawing/2014/main" id="{2651AFDC-DF12-AE2C-1519-95954059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202" y="5269574"/>
            <a:ext cx="642175" cy="89904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B7F3EB1-7A1A-4C23-B232-9B193E8D7F11}"/>
              </a:ext>
            </a:extLst>
          </p:cNvPr>
          <p:cNvSpPr txBox="1"/>
          <p:nvPr/>
        </p:nvSpPr>
        <p:spPr>
          <a:xfrm>
            <a:off x="174555" y="432247"/>
            <a:ext cx="1568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16-22 SEPTEMBER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056230-3E66-0816-F90D-91A4700B76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100000" contrast="9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05" y="269709"/>
            <a:ext cx="3513919" cy="20064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C25CC3C-A786-8111-F138-29974A64CE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400" y="183949"/>
            <a:ext cx="3644323" cy="57281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ABEC10C-5B56-6604-87E2-E89568ADFA1C}"/>
              </a:ext>
            </a:extLst>
          </p:cNvPr>
          <p:cNvSpPr txBox="1"/>
          <p:nvPr/>
        </p:nvSpPr>
        <p:spPr>
          <a:xfrm>
            <a:off x="-11248" y="6168618"/>
            <a:ext cx="4119616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Pospravimo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ulice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0" name="Picture 39" descr="A picture containing clipart, graphics, cartoon, art&#10;&#10;Description automatically generated">
            <a:extLst>
              <a:ext uri="{FF2B5EF4-FFF2-40B4-BE49-F238E27FC236}">
                <a16:creationId xmlns:a16="http://schemas.microsoft.com/office/drawing/2014/main" id="{E5CCB8D2-0729-0B8A-F8B0-4C6A519388A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69756" y="5132657"/>
            <a:ext cx="1132805" cy="1043439"/>
          </a:xfrm>
          <a:prstGeom prst="rect">
            <a:avLst/>
          </a:prstGeom>
        </p:spPr>
      </p:pic>
      <p:pic>
        <p:nvPicPr>
          <p:cNvPr id="44" name="Picture 43" descr="A cartoon character carrying a baby&#10;&#10;Description automatically generated with low confidence">
            <a:extLst>
              <a:ext uri="{FF2B5EF4-FFF2-40B4-BE49-F238E27FC236}">
                <a16:creationId xmlns:a16="http://schemas.microsoft.com/office/drawing/2014/main" id="{41902FFB-0A1C-FF82-6FE9-917BE5038CA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419" y="5047280"/>
            <a:ext cx="936739" cy="1128817"/>
          </a:xfrm>
          <a:prstGeom prst="rect">
            <a:avLst/>
          </a:prstGeom>
        </p:spPr>
      </p:pic>
      <p:pic>
        <p:nvPicPr>
          <p:cNvPr id="46" name="Picture 45" descr="A cartoon character with a backpack&#10;&#10;Description automatically generated with low confidence">
            <a:extLst>
              <a:ext uri="{FF2B5EF4-FFF2-40B4-BE49-F238E27FC236}">
                <a16:creationId xmlns:a16="http://schemas.microsoft.com/office/drawing/2014/main" id="{1FA8C63C-CF81-40E1-AFAD-DA1F2798834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654" y="5357276"/>
            <a:ext cx="843628" cy="818816"/>
          </a:xfrm>
          <a:prstGeom prst="rect">
            <a:avLst/>
          </a:prstGeom>
        </p:spPr>
      </p:pic>
      <p:pic>
        <p:nvPicPr>
          <p:cNvPr id="50" name="Picture 49" descr="A picture containing clipart, cartoon, drawing, illustration&#10;&#10;Description automatically generated">
            <a:extLst>
              <a:ext uri="{FF2B5EF4-FFF2-40B4-BE49-F238E27FC236}">
                <a16:creationId xmlns:a16="http://schemas.microsoft.com/office/drawing/2014/main" id="{F45798C9-16A2-F469-C060-CC503B4A24C4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/>
          <a:stretch/>
        </p:blipFill>
        <p:spPr>
          <a:xfrm>
            <a:off x="-4565" y="5012514"/>
            <a:ext cx="1484866" cy="1163578"/>
          </a:xfrm>
          <a:prstGeom prst="rect">
            <a:avLst/>
          </a:prstGeom>
        </p:spPr>
      </p:pic>
      <p:pic>
        <p:nvPicPr>
          <p:cNvPr id="62" name="Picture 61" descr="A picture containing clipart, wheel, illustration, cartoon&#10;&#10;Description automatically generated">
            <a:extLst>
              <a:ext uri="{FF2B5EF4-FFF2-40B4-BE49-F238E27FC236}">
                <a16:creationId xmlns:a16="http://schemas.microsoft.com/office/drawing/2014/main" id="{A3DFE93A-6153-A1AE-A1B1-218E8B852368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6"/>
          <a:stretch/>
        </p:blipFill>
        <p:spPr>
          <a:xfrm flipH="1">
            <a:off x="10249766" y="4736092"/>
            <a:ext cx="1942234" cy="1440000"/>
          </a:xfrm>
          <a:prstGeom prst="rect">
            <a:avLst/>
          </a:prstGeom>
        </p:spPr>
      </p:pic>
      <p:pic>
        <p:nvPicPr>
          <p:cNvPr id="9" name="Picture 8" descr="A picture containing font, black, graphics, white&#10;&#10;Description automatically generated">
            <a:extLst>
              <a:ext uri="{FF2B5EF4-FFF2-40B4-BE49-F238E27FC236}">
                <a16:creationId xmlns:a16="http://schemas.microsoft.com/office/drawing/2014/main" id="{520C9846-FB26-99FA-0168-773C3A6C9E2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875" y="6318464"/>
            <a:ext cx="1554687" cy="421204"/>
          </a:xfrm>
          <a:prstGeom prst="rect">
            <a:avLst/>
          </a:prstGeom>
        </p:spPr>
      </p:pic>
      <p:pic>
        <p:nvPicPr>
          <p:cNvPr id="11" name="Picture 10" descr="A picture containing graphics, cartoon, symbol, screenshot&#10;&#10;Description automatically generated">
            <a:extLst>
              <a:ext uri="{FF2B5EF4-FFF2-40B4-BE49-F238E27FC236}">
                <a16:creationId xmlns:a16="http://schemas.microsoft.com/office/drawing/2014/main" id="{C8A4647C-0896-0FE8-6868-C9216C5F5EA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914" y="6346913"/>
            <a:ext cx="1670900" cy="393308"/>
          </a:xfrm>
          <a:prstGeom prst="rect">
            <a:avLst/>
          </a:prstGeom>
        </p:spPr>
      </p:pic>
      <p:pic>
        <p:nvPicPr>
          <p:cNvPr id="16" name="Picture 15" descr="A blue flag with yellow stars and words&#10;&#10;Description automatically generated with low confidence">
            <a:extLst>
              <a:ext uri="{FF2B5EF4-FFF2-40B4-BE49-F238E27FC236}">
                <a16:creationId xmlns:a16="http://schemas.microsoft.com/office/drawing/2014/main" id="{EAA3D1FB-82FD-6328-4800-AF89406EEF8F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3" t="17915" r="19414" b="18179"/>
          <a:stretch/>
        </p:blipFill>
        <p:spPr>
          <a:xfrm>
            <a:off x="9223272" y="6318464"/>
            <a:ext cx="591933" cy="421204"/>
          </a:xfrm>
          <a:prstGeom prst="rect">
            <a:avLst/>
          </a:prstGeom>
        </p:spPr>
      </p:pic>
      <p:pic>
        <p:nvPicPr>
          <p:cNvPr id="3" name="Picture 2" descr="A cartoon character riding a bicycle&#10;&#10;Description automatically generated with low confidence">
            <a:extLst>
              <a:ext uri="{FF2B5EF4-FFF2-40B4-BE49-F238E27FC236}">
                <a16:creationId xmlns:a16="http://schemas.microsoft.com/office/drawing/2014/main" id="{79ECFE41-2C77-978C-36C5-730931AA8694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97710" y="4740651"/>
            <a:ext cx="1599071" cy="1440000"/>
          </a:xfrm>
          <a:prstGeom prst="rect">
            <a:avLst/>
          </a:prstGeom>
        </p:spPr>
      </p:pic>
      <p:pic>
        <p:nvPicPr>
          <p:cNvPr id="4" name="Picture 3" descr="A cartoon character riding a bicycle&#10;&#10;Description automatically generated with medium confidence">
            <a:extLst>
              <a:ext uri="{FF2B5EF4-FFF2-40B4-BE49-F238E27FC236}">
                <a16:creationId xmlns:a16="http://schemas.microsoft.com/office/drawing/2014/main" id="{D5BC4DFE-B97C-691F-1CBE-23C6DCF980A6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08822" y="5144686"/>
            <a:ext cx="1162695" cy="103596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FA4AB2B-F783-00F9-22AC-9F260DB62870}"/>
              </a:ext>
            </a:extLst>
          </p:cNvPr>
          <p:cNvCxnSpPr>
            <a:cxnSpLocks/>
          </p:cNvCxnSpPr>
          <p:nvPr/>
        </p:nvCxnSpPr>
        <p:spPr>
          <a:xfrm>
            <a:off x="-11248" y="6180650"/>
            <a:ext cx="1220324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E216EE2-7B45-EB17-DCC1-690B19D32C32}"/>
              </a:ext>
            </a:extLst>
          </p:cNvPr>
          <p:cNvSpPr txBox="1"/>
          <p:nvPr/>
        </p:nvSpPr>
        <p:spPr>
          <a:xfrm>
            <a:off x="1644445" y="1551808"/>
            <a:ext cx="8452336" cy="255454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DOSTAVNO VOZILO</a:t>
            </a:r>
            <a:r>
              <a:rPr lang="sl-SI" sz="4000" cap="all" dirty="0">
                <a:latin typeface="Arial" panose="020B0604020202020204" pitchFamily="34" charset="0"/>
                <a:cs typeface="Arial" panose="020B0604020202020204" pitchFamily="34" charset="0"/>
              </a:rPr>
              <a:t>, parkirano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PločnikU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ALI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kolesarskI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stezi</a:t>
            </a:r>
            <a:r>
              <a:rPr lang="sl-SI" sz="4000" cap="all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ovira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občane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ogroža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njihovo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varnost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7679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622529-EEE7-4283-A3BA-806155C2460F}"/>
              </a:ext>
            </a:extLst>
          </p:cNvPr>
          <p:cNvSpPr/>
          <p:nvPr/>
        </p:nvSpPr>
        <p:spPr>
          <a:xfrm>
            <a:off x="0" y="949"/>
            <a:ext cx="12192000" cy="6175943"/>
          </a:xfrm>
          <a:prstGeom prst="rect">
            <a:avLst/>
          </a:prstGeom>
          <a:solidFill>
            <a:srgbClr val="E7B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7B047"/>
              </a:solidFill>
            </a:endParaRPr>
          </a:p>
        </p:txBody>
      </p:sp>
      <p:pic>
        <p:nvPicPr>
          <p:cNvPr id="52" name="Picture 51" descr="A cartoon character in a wheelchair&#10;&#10;Description automatically generated with medium confidence">
            <a:extLst>
              <a:ext uri="{FF2B5EF4-FFF2-40B4-BE49-F238E27FC236}">
                <a16:creationId xmlns:a16="http://schemas.microsoft.com/office/drawing/2014/main" id="{D5B256F9-6C3D-F4C9-7EA6-0CF3AD5F4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186" y="5199400"/>
            <a:ext cx="826435" cy="976693"/>
          </a:xfrm>
          <a:prstGeom prst="rect">
            <a:avLst/>
          </a:prstGeom>
        </p:spPr>
      </p:pic>
      <p:pic>
        <p:nvPicPr>
          <p:cNvPr id="64" name="Picture 63" descr="A picture containing clipart, drawing, animated cartoon, illustration&#10;&#10;Description automatically generated">
            <a:extLst>
              <a:ext uri="{FF2B5EF4-FFF2-40B4-BE49-F238E27FC236}">
                <a16:creationId xmlns:a16="http://schemas.microsoft.com/office/drawing/2014/main" id="{2651AFDC-DF12-AE2C-1519-95954059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202" y="5269574"/>
            <a:ext cx="642175" cy="89904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551396" y="1484261"/>
            <a:ext cx="9077960" cy="255454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sl-SI" sz="4000" cap="all" dirty="0">
                <a:latin typeface="Arial" panose="020B0604020202020204" pitchFamily="34" charset="0"/>
                <a:cs typeface="Arial" panose="020B0604020202020204" pitchFamily="34" charset="0"/>
              </a:rPr>
              <a:t>SPRAVIMO 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NAŠE ULICE </a:t>
            </a:r>
          </a:p>
          <a:p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IN JIH NAREDIMO BOLJ VARNE.</a:t>
            </a:r>
          </a:p>
          <a:p>
            <a:r>
              <a:rPr lang="en-GB" sz="4000" b="1" cap="all" dirty="0">
                <a:latin typeface="Arial" panose="020B0604020202020204" pitchFamily="34" charset="0"/>
                <a:cs typeface="Arial" panose="020B0604020202020204" pitchFamily="34" charset="0"/>
              </a:rPr>
              <a:t>ODSTRANIMO OVIRE S PLOČNIKOV IN KOLESARSKIH POVEZAV.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7F3EB1-7A1A-4C23-B232-9B193E8D7F11}"/>
              </a:ext>
            </a:extLst>
          </p:cNvPr>
          <p:cNvSpPr txBox="1"/>
          <p:nvPr/>
        </p:nvSpPr>
        <p:spPr>
          <a:xfrm>
            <a:off x="174555" y="432247"/>
            <a:ext cx="1568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16-22 SEPTEMBER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056230-3E66-0816-F90D-91A4700B76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100000" contrast="9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05" y="269709"/>
            <a:ext cx="3513919" cy="20064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C25CC3C-A786-8111-F138-29974A64CE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400" y="183949"/>
            <a:ext cx="3644323" cy="57281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ABEC10C-5B56-6604-87E2-E89568ADFA1C}"/>
              </a:ext>
            </a:extLst>
          </p:cNvPr>
          <p:cNvSpPr txBox="1"/>
          <p:nvPr/>
        </p:nvSpPr>
        <p:spPr>
          <a:xfrm>
            <a:off x="-11248" y="6168618"/>
            <a:ext cx="4119616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Pospravimo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ulice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0" name="Picture 39" descr="A picture containing clipart, graphics, cartoon, art&#10;&#10;Description automatically generated">
            <a:extLst>
              <a:ext uri="{FF2B5EF4-FFF2-40B4-BE49-F238E27FC236}">
                <a16:creationId xmlns:a16="http://schemas.microsoft.com/office/drawing/2014/main" id="{E5CCB8D2-0729-0B8A-F8B0-4C6A519388A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69756" y="5132657"/>
            <a:ext cx="1132805" cy="1043439"/>
          </a:xfrm>
          <a:prstGeom prst="rect">
            <a:avLst/>
          </a:prstGeom>
        </p:spPr>
      </p:pic>
      <p:pic>
        <p:nvPicPr>
          <p:cNvPr id="44" name="Picture 43" descr="A cartoon character carrying a baby&#10;&#10;Description automatically generated with low confidence">
            <a:extLst>
              <a:ext uri="{FF2B5EF4-FFF2-40B4-BE49-F238E27FC236}">
                <a16:creationId xmlns:a16="http://schemas.microsoft.com/office/drawing/2014/main" id="{41902FFB-0A1C-FF82-6FE9-917BE5038CA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419" y="5047280"/>
            <a:ext cx="936739" cy="1128817"/>
          </a:xfrm>
          <a:prstGeom prst="rect">
            <a:avLst/>
          </a:prstGeom>
        </p:spPr>
      </p:pic>
      <p:pic>
        <p:nvPicPr>
          <p:cNvPr id="46" name="Picture 45" descr="A cartoon character with a backpack&#10;&#10;Description automatically generated with low confidence">
            <a:extLst>
              <a:ext uri="{FF2B5EF4-FFF2-40B4-BE49-F238E27FC236}">
                <a16:creationId xmlns:a16="http://schemas.microsoft.com/office/drawing/2014/main" id="{1FA8C63C-CF81-40E1-AFAD-DA1F2798834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654" y="5357276"/>
            <a:ext cx="843628" cy="818816"/>
          </a:xfrm>
          <a:prstGeom prst="rect">
            <a:avLst/>
          </a:prstGeom>
        </p:spPr>
      </p:pic>
      <p:pic>
        <p:nvPicPr>
          <p:cNvPr id="50" name="Picture 49" descr="A picture containing clipart, cartoon, drawing, illustration&#10;&#10;Description automatically generated">
            <a:extLst>
              <a:ext uri="{FF2B5EF4-FFF2-40B4-BE49-F238E27FC236}">
                <a16:creationId xmlns:a16="http://schemas.microsoft.com/office/drawing/2014/main" id="{F45798C9-16A2-F469-C060-CC503B4A24C4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/>
          <a:stretch/>
        </p:blipFill>
        <p:spPr>
          <a:xfrm>
            <a:off x="-4565" y="5012514"/>
            <a:ext cx="1484866" cy="1163578"/>
          </a:xfrm>
          <a:prstGeom prst="rect">
            <a:avLst/>
          </a:prstGeom>
        </p:spPr>
      </p:pic>
      <p:pic>
        <p:nvPicPr>
          <p:cNvPr id="62" name="Picture 61" descr="A picture containing clipart, wheel, illustration, cartoon&#10;&#10;Description automatically generated">
            <a:extLst>
              <a:ext uri="{FF2B5EF4-FFF2-40B4-BE49-F238E27FC236}">
                <a16:creationId xmlns:a16="http://schemas.microsoft.com/office/drawing/2014/main" id="{A3DFE93A-6153-A1AE-A1B1-218E8B852368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6"/>
          <a:stretch/>
        </p:blipFill>
        <p:spPr>
          <a:xfrm flipH="1">
            <a:off x="10249766" y="4736092"/>
            <a:ext cx="1942234" cy="1440000"/>
          </a:xfrm>
          <a:prstGeom prst="rect">
            <a:avLst/>
          </a:prstGeom>
        </p:spPr>
      </p:pic>
      <p:pic>
        <p:nvPicPr>
          <p:cNvPr id="11" name="Picture 10" descr="A picture containing graphics, cartoon, symbol, screenshot&#10;&#10;Description automatically generated">
            <a:extLst>
              <a:ext uri="{FF2B5EF4-FFF2-40B4-BE49-F238E27FC236}">
                <a16:creationId xmlns:a16="http://schemas.microsoft.com/office/drawing/2014/main" id="{C8A4647C-0896-0FE8-6868-C9216C5F5EA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914" y="6346913"/>
            <a:ext cx="1670900" cy="393308"/>
          </a:xfrm>
          <a:prstGeom prst="rect">
            <a:avLst/>
          </a:prstGeom>
        </p:spPr>
      </p:pic>
      <p:pic>
        <p:nvPicPr>
          <p:cNvPr id="3" name="Picture 2" descr="A cartoon character riding a bicycle&#10;&#10;Description automatically generated with low confidence">
            <a:extLst>
              <a:ext uri="{FF2B5EF4-FFF2-40B4-BE49-F238E27FC236}">
                <a16:creationId xmlns:a16="http://schemas.microsoft.com/office/drawing/2014/main" id="{3ACAAB7B-C0D5-A7CD-584C-474315CF922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97710" y="4740651"/>
            <a:ext cx="1599071" cy="1440000"/>
          </a:xfrm>
          <a:prstGeom prst="rect">
            <a:avLst/>
          </a:prstGeom>
        </p:spPr>
      </p:pic>
      <p:pic>
        <p:nvPicPr>
          <p:cNvPr id="4" name="Picture 3" descr="A cartoon character riding a bicycle&#10;&#10;Description automatically generated with medium confidence">
            <a:extLst>
              <a:ext uri="{FF2B5EF4-FFF2-40B4-BE49-F238E27FC236}">
                <a16:creationId xmlns:a16="http://schemas.microsoft.com/office/drawing/2014/main" id="{E7B7C728-DF2F-41AF-43D1-E2397C152DE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08822" y="5144686"/>
            <a:ext cx="1162695" cy="103596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0883C33-4596-0986-E3F4-1E0EB6363683}"/>
              </a:ext>
            </a:extLst>
          </p:cNvPr>
          <p:cNvCxnSpPr>
            <a:cxnSpLocks/>
          </p:cNvCxnSpPr>
          <p:nvPr/>
        </p:nvCxnSpPr>
        <p:spPr>
          <a:xfrm>
            <a:off x="-11248" y="6180650"/>
            <a:ext cx="1220324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21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622529-EEE7-4283-A3BA-806155C2460F}"/>
              </a:ext>
            </a:extLst>
          </p:cNvPr>
          <p:cNvSpPr/>
          <p:nvPr/>
        </p:nvSpPr>
        <p:spPr>
          <a:xfrm>
            <a:off x="0" y="949"/>
            <a:ext cx="12192000" cy="6175943"/>
          </a:xfrm>
          <a:prstGeom prst="rect">
            <a:avLst/>
          </a:prstGeom>
          <a:solidFill>
            <a:srgbClr val="E7B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7B047"/>
              </a:solidFill>
            </a:endParaRPr>
          </a:p>
        </p:txBody>
      </p:sp>
      <p:pic>
        <p:nvPicPr>
          <p:cNvPr id="52" name="Picture 51" descr="A cartoon character in a wheelchair&#10;&#10;Description automatically generated with medium confidence">
            <a:extLst>
              <a:ext uri="{FF2B5EF4-FFF2-40B4-BE49-F238E27FC236}">
                <a16:creationId xmlns:a16="http://schemas.microsoft.com/office/drawing/2014/main" id="{D5B256F9-6C3D-F4C9-7EA6-0CF3AD5F4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186" y="5199400"/>
            <a:ext cx="826435" cy="976693"/>
          </a:xfrm>
          <a:prstGeom prst="rect">
            <a:avLst/>
          </a:prstGeom>
        </p:spPr>
      </p:pic>
      <p:pic>
        <p:nvPicPr>
          <p:cNvPr id="64" name="Picture 63" descr="A picture containing clipart, drawing, animated cartoon, illustration&#10;&#10;Description automatically generated">
            <a:extLst>
              <a:ext uri="{FF2B5EF4-FFF2-40B4-BE49-F238E27FC236}">
                <a16:creationId xmlns:a16="http://schemas.microsoft.com/office/drawing/2014/main" id="{2651AFDC-DF12-AE2C-1519-95954059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202" y="5269574"/>
            <a:ext cx="642175" cy="89904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346950" y="1567158"/>
            <a:ext cx="7902816" cy="255454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Vaš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AVTOMOBIL</a:t>
            </a:r>
            <a:r>
              <a:rPr lang="sl-SI" sz="4000" cap="all" dirty="0">
                <a:latin typeface="Arial" panose="020B0604020202020204" pitchFamily="34" charset="0"/>
                <a:cs typeface="Arial" panose="020B0604020202020204" pitchFamily="34" charset="0"/>
              </a:rPr>
              <a:t>, Parkiran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PločnikU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ALI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kolesarskI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POVEZAVI</a:t>
            </a:r>
            <a:r>
              <a:rPr lang="sl-SI" sz="4000" cap="all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ovira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občane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ogroža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njihovo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varnost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7F3EB1-7A1A-4C23-B232-9B193E8D7F11}"/>
              </a:ext>
            </a:extLst>
          </p:cNvPr>
          <p:cNvSpPr txBox="1"/>
          <p:nvPr/>
        </p:nvSpPr>
        <p:spPr>
          <a:xfrm>
            <a:off x="174555" y="432247"/>
            <a:ext cx="1568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16-22 SEPTEMBER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056230-3E66-0816-F90D-91A4700B76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100000" contrast="9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05" y="269709"/>
            <a:ext cx="3513919" cy="20064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C25CC3C-A786-8111-F138-29974A64CE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400" y="183949"/>
            <a:ext cx="3644323" cy="57281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ABEC10C-5B56-6604-87E2-E89568ADFA1C}"/>
              </a:ext>
            </a:extLst>
          </p:cNvPr>
          <p:cNvSpPr txBox="1"/>
          <p:nvPr/>
        </p:nvSpPr>
        <p:spPr>
          <a:xfrm>
            <a:off x="-11248" y="6168618"/>
            <a:ext cx="4119616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Pospravimo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ulice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0" name="Picture 39" descr="A picture containing clipart, graphics, cartoon, art&#10;&#10;Description automatically generated">
            <a:extLst>
              <a:ext uri="{FF2B5EF4-FFF2-40B4-BE49-F238E27FC236}">
                <a16:creationId xmlns:a16="http://schemas.microsoft.com/office/drawing/2014/main" id="{E5CCB8D2-0729-0B8A-F8B0-4C6A519388A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69756" y="5132657"/>
            <a:ext cx="1132805" cy="1043439"/>
          </a:xfrm>
          <a:prstGeom prst="rect">
            <a:avLst/>
          </a:prstGeom>
        </p:spPr>
      </p:pic>
      <p:pic>
        <p:nvPicPr>
          <p:cNvPr id="44" name="Picture 43" descr="A cartoon character carrying a baby&#10;&#10;Description automatically generated with low confidence">
            <a:extLst>
              <a:ext uri="{FF2B5EF4-FFF2-40B4-BE49-F238E27FC236}">
                <a16:creationId xmlns:a16="http://schemas.microsoft.com/office/drawing/2014/main" id="{41902FFB-0A1C-FF82-6FE9-917BE5038CA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419" y="5047280"/>
            <a:ext cx="936739" cy="1128817"/>
          </a:xfrm>
          <a:prstGeom prst="rect">
            <a:avLst/>
          </a:prstGeom>
        </p:spPr>
      </p:pic>
      <p:pic>
        <p:nvPicPr>
          <p:cNvPr id="46" name="Picture 45" descr="A cartoon character with a backpack&#10;&#10;Description automatically generated with low confidence">
            <a:extLst>
              <a:ext uri="{FF2B5EF4-FFF2-40B4-BE49-F238E27FC236}">
                <a16:creationId xmlns:a16="http://schemas.microsoft.com/office/drawing/2014/main" id="{1FA8C63C-CF81-40E1-AFAD-DA1F2798834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654" y="5357276"/>
            <a:ext cx="843628" cy="818816"/>
          </a:xfrm>
          <a:prstGeom prst="rect">
            <a:avLst/>
          </a:prstGeom>
        </p:spPr>
      </p:pic>
      <p:pic>
        <p:nvPicPr>
          <p:cNvPr id="50" name="Picture 49" descr="A picture containing clipart, cartoon, drawing, illustration&#10;&#10;Description automatically generated">
            <a:extLst>
              <a:ext uri="{FF2B5EF4-FFF2-40B4-BE49-F238E27FC236}">
                <a16:creationId xmlns:a16="http://schemas.microsoft.com/office/drawing/2014/main" id="{F45798C9-16A2-F469-C060-CC503B4A24C4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/>
          <a:stretch/>
        </p:blipFill>
        <p:spPr>
          <a:xfrm>
            <a:off x="-4565" y="5012514"/>
            <a:ext cx="1484866" cy="1163578"/>
          </a:xfrm>
          <a:prstGeom prst="rect">
            <a:avLst/>
          </a:prstGeom>
        </p:spPr>
      </p:pic>
      <p:pic>
        <p:nvPicPr>
          <p:cNvPr id="62" name="Picture 61" descr="A picture containing clipart, wheel, illustration, cartoon&#10;&#10;Description automatically generated">
            <a:extLst>
              <a:ext uri="{FF2B5EF4-FFF2-40B4-BE49-F238E27FC236}">
                <a16:creationId xmlns:a16="http://schemas.microsoft.com/office/drawing/2014/main" id="{A3DFE93A-6153-A1AE-A1B1-218E8B852368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6"/>
          <a:stretch/>
        </p:blipFill>
        <p:spPr>
          <a:xfrm flipH="1">
            <a:off x="10249766" y="4736092"/>
            <a:ext cx="1942234" cy="1440000"/>
          </a:xfrm>
          <a:prstGeom prst="rect">
            <a:avLst/>
          </a:prstGeom>
        </p:spPr>
      </p:pic>
      <p:pic>
        <p:nvPicPr>
          <p:cNvPr id="11" name="Picture 10" descr="A picture containing graphics, cartoon, symbol, screenshot&#10;&#10;Description automatically generated">
            <a:extLst>
              <a:ext uri="{FF2B5EF4-FFF2-40B4-BE49-F238E27FC236}">
                <a16:creationId xmlns:a16="http://schemas.microsoft.com/office/drawing/2014/main" id="{C8A4647C-0896-0FE8-6868-C9216C5F5EA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914" y="6346913"/>
            <a:ext cx="1670900" cy="393308"/>
          </a:xfrm>
          <a:prstGeom prst="rect">
            <a:avLst/>
          </a:prstGeom>
        </p:spPr>
      </p:pic>
      <p:pic>
        <p:nvPicPr>
          <p:cNvPr id="3" name="Picture 2" descr="A cartoon character riding a bicycle&#10;&#10;Description automatically generated with low confidence">
            <a:extLst>
              <a:ext uri="{FF2B5EF4-FFF2-40B4-BE49-F238E27FC236}">
                <a16:creationId xmlns:a16="http://schemas.microsoft.com/office/drawing/2014/main" id="{3C63DC94-D7E8-B8BC-13E7-29F49B631DB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97710" y="4740651"/>
            <a:ext cx="1599071" cy="1440000"/>
          </a:xfrm>
          <a:prstGeom prst="rect">
            <a:avLst/>
          </a:prstGeom>
        </p:spPr>
      </p:pic>
      <p:pic>
        <p:nvPicPr>
          <p:cNvPr id="4" name="Picture 3" descr="A cartoon character riding a bicycle&#10;&#10;Description automatically generated with medium confidence">
            <a:extLst>
              <a:ext uri="{FF2B5EF4-FFF2-40B4-BE49-F238E27FC236}">
                <a16:creationId xmlns:a16="http://schemas.microsoft.com/office/drawing/2014/main" id="{78F817E5-5A36-78DA-E8B6-E14A8FC07EF8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08822" y="5144686"/>
            <a:ext cx="1162695" cy="103596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0FE7B7-8112-AF61-917E-E29EB51DF029}"/>
              </a:ext>
            </a:extLst>
          </p:cNvPr>
          <p:cNvCxnSpPr>
            <a:cxnSpLocks/>
          </p:cNvCxnSpPr>
          <p:nvPr/>
        </p:nvCxnSpPr>
        <p:spPr>
          <a:xfrm>
            <a:off x="-11248" y="6180650"/>
            <a:ext cx="1220324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65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6BC64306-2C0B-4421-92F1-2562D6955162}"/>
              </a:ext>
            </a:extLst>
          </p:cNvPr>
          <p:cNvSpPr/>
          <p:nvPr/>
        </p:nvSpPr>
        <p:spPr>
          <a:xfrm>
            <a:off x="0" y="949"/>
            <a:ext cx="12192000" cy="6175943"/>
          </a:xfrm>
          <a:prstGeom prst="rect">
            <a:avLst/>
          </a:prstGeom>
          <a:solidFill>
            <a:srgbClr val="E7B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7B047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70760" y="1874934"/>
            <a:ext cx="7650480" cy="193899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sl-SI" sz="4000" cap="all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TREZNO POSTAVLJEN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smetnjak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ovira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občane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ogroža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njihovo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varnost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7F3EB1-7A1A-4C23-B232-9B193E8D7F11}"/>
              </a:ext>
            </a:extLst>
          </p:cNvPr>
          <p:cNvSpPr txBox="1"/>
          <p:nvPr/>
        </p:nvSpPr>
        <p:spPr>
          <a:xfrm>
            <a:off x="174555" y="432247"/>
            <a:ext cx="1568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16-22 SEPTEMBER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056230-3E66-0816-F90D-91A4700B76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100000" contrast="9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05" y="269709"/>
            <a:ext cx="3513919" cy="20064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C25CC3C-A786-8111-F138-29974A64CE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400" y="183949"/>
            <a:ext cx="3644323" cy="57281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ABEC10C-5B56-6604-87E2-E89568ADFA1C}"/>
              </a:ext>
            </a:extLst>
          </p:cNvPr>
          <p:cNvSpPr txBox="1"/>
          <p:nvPr/>
        </p:nvSpPr>
        <p:spPr>
          <a:xfrm>
            <a:off x="-11248" y="6168618"/>
            <a:ext cx="4119616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Pospravimo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ulice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1" name="Picture 10" descr="A picture containing graphics, cartoon, symbol, screenshot&#10;&#10;Description automatically generated">
            <a:extLst>
              <a:ext uri="{FF2B5EF4-FFF2-40B4-BE49-F238E27FC236}">
                <a16:creationId xmlns:a16="http://schemas.microsoft.com/office/drawing/2014/main" id="{C8A4647C-0896-0FE8-6868-C9216C5F5E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914" y="6346913"/>
            <a:ext cx="1670900" cy="393308"/>
          </a:xfrm>
          <a:prstGeom prst="rect">
            <a:avLst/>
          </a:prstGeom>
        </p:spPr>
      </p:pic>
      <p:pic>
        <p:nvPicPr>
          <p:cNvPr id="7" name="Picture 6" descr="A cartoon character in a wheelchair&#10;&#10;Description automatically generated with medium confidence">
            <a:extLst>
              <a:ext uri="{FF2B5EF4-FFF2-40B4-BE49-F238E27FC236}">
                <a16:creationId xmlns:a16="http://schemas.microsoft.com/office/drawing/2014/main" id="{E7C6B2A7-1583-1F5F-1BF9-2B9B2BD58BD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186" y="5199400"/>
            <a:ext cx="826435" cy="976693"/>
          </a:xfrm>
          <a:prstGeom prst="rect">
            <a:avLst/>
          </a:prstGeom>
        </p:spPr>
      </p:pic>
      <p:pic>
        <p:nvPicPr>
          <p:cNvPr id="8" name="Picture 7" descr="A picture containing clipart, drawing, animated cartoon, illustration&#10;&#10;Description automatically generated">
            <a:extLst>
              <a:ext uri="{FF2B5EF4-FFF2-40B4-BE49-F238E27FC236}">
                <a16:creationId xmlns:a16="http://schemas.microsoft.com/office/drawing/2014/main" id="{7DA8157B-6A33-CEAC-FF03-683834D103B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202" y="5269574"/>
            <a:ext cx="642175" cy="899045"/>
          </a:xfrm>
          <a:prstGeom prst="rect">
            <a:avLst/>
          </a:prstGeom>
        </p:spPr>
      </p:pic>
      <p:pic>
        <p:nvPicPr>
          <p:cNvPr id="9" name="Picture 8" descr="A picture containing clipart, graphics, cartoon, art&#10;&#10;Description automatically generated">
            <a:extLst>
              <a:ext uri="{FF2B5EF4-FFF2-40B4-BE49-F238E27FC236}">
                <a16:creationId xmlns:a16="http://schemas.microsoft.com/office/drawing/2014/main" id="{92DFAD5F-406E-53C1-7008-BF3690D5DFB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69756" y="5132657"/>
            <a:ext cx="1132805" cy="1043439"/>
          </a:xfrm>
          <a:prstGeom prst="rect">
            <a:avLst/>
          </a:prstGeom>
        </p:spPr>
      </p:pic>
      <p:pic>
        <p:nvPicPr>
          <p:cNvPr id="10" name="Picture 9" descr="A cartoon character carrying a baby&#10;&#10;Description automatically generated with low confidence">
            <a:extLst>
              <a:ext uri="{FF2B5EF4-FFF2-40B4-BE49-F238E27FC236}">
                <a16:creationId xmlns:a16="http://schemas.microsoft.com/office/drawing/2014/main" id="{90F6C1BD-F0F8-CDE2-D255-F8F9B3FEE47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419" y="5047280"/>
            <a:ext cx="936739" cy="1128817"/>
          </a:xfrm>
          <a:prstGeom prst="rect">
            <a:avLst/>
          </a:prstGeom>
        </p:spPr>
      </p:pic>
      <p:pic>
        <p:nvPicPr>
          <p:cNvPr id="12" name="Picture 11" descr="A cartoon character with a backpack&#10;&#10;Description automatically generated with low confidence">
            <a:extLst>
              <a:ext uri="{FF2B5EF4-FFF2-40B4-BE49-F238E27FC236}">
                <a16:creationId xmlns:a16="http://schemas.microsoft.com/office/drawing/2014/main" id="{CCF7C2A3-0FA6-B191-1E94-ACF61BC527D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654" y="5357276"/>
            <a:ext cx="843628" cy="818816"/>
          </a:xfrm>
          <a:prstGeom prst="rect">
            <a:avLst/>
          </a:prstGeom>
        </p:spPr>
      </p:pic>
      <p:pic>
        <p:nvPicPr>
          <p:cNvPr id="16" name="Picture 15" descr="A picture containing clipart, cartoon, drawing, illustration&#10;&#10;Description automatically generated">
            <a:extLst>
              <a:ext uri="{FF2B5EF4-FFF2-40B4-BE49-F238E27FC236}">
                <a16:creationId xmlns:a16="http://schemas.microsoft.com/office/drawing/2014/main" id="{C39A84FC-2197-6686-D0F0-8FA98D88BA9A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/>
          <a:stretch/>
        </p:blipFill>
        <p:spPr>
          <a:xfrm>
            <a:off x="-4565" y="5012514"/>
            <a:ext cx="1484866" cy="1163578"/>
          </a:xfrm>
          <a:prstGeom prst="rect">
            <a:avLst/>
          </a:prstGeom>
        </p:spPr>
      </p:pic>
      <p:pic>
        <p:nvPicPr>
          <p:cNvPr id="17" name="Picture 16" descr="A picture containing clipart, wheel, illustration, cartoon&#10;&#10;Description automatically generated">
            <a:extLst>
              <a:ext uri="{FF2B5EF4-FFF2-40B4-BE49-F238E27FC236}">
                <a16:creationId xmlns:a16="http://schemas.microsoft.com/office/drawing/2014/main" id="{F4B61703-68D6-CDA1-F926-28A025E7E0EA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6"/>
          <a:stretch/>
        </p:blipFill>
        <p:spPr>
          <a:xfrm flipH="1">
            <a:off x="10249766" y="4736092"/>
            <a:ext cx="1942234" cy="1440000"/>
          </a:xfrm>
          <a:prstGeom prst="rect">
            <a:avLst/>
          </a:prstGeom>
        </p:spPr>
      </p:pic>
      <p:pic>
        <p:nvPicPr>
          <p:cNvPr id="18" name="Picture 17" descr="A cartoon character riding a bicycle&#10;&#10;Description automatically generated with low confidence">
            <a:extLst>
              <a:ext uri="{FF2B5EF4-FFF2-40B4-BE49-F238E27FC236}">
                <a16:creationId xmlns:a16="http://schemas.microsoft.com/office/drawing/2014/main" id="{8BC03525-B5F5-2E3B-5C66-A66E537EF16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97710" y="4740651"/>
            <a:ext cx="1599071" cy="1440000"/>
          </a:xfrm>
          <a:prstGeom prst="rect">
            <a:avLst/>
          </a:prstGeom>
        </p:spPr>
      </p:pic>
      <p:pic>
        <p:nvPicPr>
          <p:cNvPr id="20" name="Picture 19" descr="A cartoon character riding a bicycle&#10;&#10;Description automatically generated with medium confidence">
            <a:extLst>
              <a:ext uri="{FF2B5EF4-FFF2-40B4-BE49-F238E27FC236}">
                <a16:creationId xmlns:a16="http://schemas.microsoft.com/office/drawing/2014/main" id="{ABB6D398-068D-31CF-B1CB-005F89E59F0D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08822" y="5144686"/>
            <a:ext cx="1162695" cy="103596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B9EBAE0-132C-D797-A1CE-08C118673DD4}"/>
              </a:ext>
            </a:extLst>
          </p:cNvPr>
          <p:cNvCxnSpPr>
            <a:cxnSpLocks/>
          </p:cNvCxnSpPr>
          <p:nvPr/>
        </p:nvCxnSpPr>
        <p:spPr>
          <a:xfrm>
            <a:off x="-11248" y="6180650"/>
            <a:ext cx="1220324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89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622529-EEE7-4283-A3BA-806155C2460F}"/>
              </a:ext>
            </a:extLst>
          </p:cNvPr>
          <p:cNvSpPr/>
          <p:nvPr/>
        </p:nvSpPr>
        <p:spPr>
          <a:xfrm>
            <a:off x="0" y="949"/>
            <a:ext cx="12192000" cy="6175943"/>
          </a:xfrm>
          <a:prstGeom prst="rect">
            <a:avLst/>
          </a:prstGeom>
          <a:solidFill>
            <a:srgbClr val="E7B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7B047"/>
              </a:solidFill>
            </a:endParaRPr>
          </a:p>
        </p:txBody>
      </p:sp>
      <p:pic>
        <p:nvPicPr>
          <p:cNvPr id="52" name="Picture 51" descr="A cartoon character in a wheelchair&#10;&#10;Description automatically generated with medium confidence">
            <a:extLst>
              <a:ext uri="{FF2B5EF4-FFF2-40B4-BE49-F238E27FC236}">
                <a16:creationId xmlns:a16="http://schemas.microsoft.com/office/drawing/2014/main" id="{D5B256F9-6C3D-F4C9-7EA6-0CF3AD5F4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186" y="5199400"/>
            <a:ext cx="826435" cy="976693"/>
          </a:xfrm>
          <a:prstGeom prst="rect">
            <a:avLst/>
          </a:prstGeom>
        </p:spPr>
      </p:pic>
      <p:pic>
        <p:nvPicPr>
          <p:cNvPr id="64" name="Picture 63" descr="A picture containing clipart, drawing, animated cartoon, illustration&#10;&#10;Description automatically generated">
            <a:extLst>
              <a:ext uri="{FF2B5EF4-FFF2-40B4-BE49-F238E27FC236}">
                <a16:creationId xmlns:a16="http://schemas.microsoft.com/office/drawing/2014/main" id="{2651AFDC-DF12-AE2C-1519-95954059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202" y="5269574"/>
            <a:ext cx="642175" cy="89904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B7F3EB1-7A1A-4C23-B232-9B193E8D7F11}"/>
              </a:ext>
            </a:extLst>
          </p:cNvPr>
          <p:cNvSpPr txBox="1"/>
          <p:nvPr/>
        </p:nvSpPr>
        <p:spPr>
          <a:xfrm>
            <a:off x="174555" y="432247"/>
            <a:ext cx="1568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16-22 SEPTEMBER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056230-3E66-0816-F90D-91A4700B76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100000" contrast="9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05" y="269709"/>
            <a:ext cx="3513919" cy="20064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C25CC3C-A786-8111-F138-29974A64CE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400" y="183949"/>
            <a:ext cx="3644323" cy="57281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ABEC10C-5B56-6604-87E2-E89568ADFA1C}"/>
              </a:ext>
            </a:extLst>
          </p:cNvPr>
          <p:cNvSpPr txBox="1"/>
          <p:nvPr/>
        </p:nvSpPr>
        <p:spPr>
          <a:xfrm>
            <a:off x="-11248" y="6168618"/>
            <a:ext cx="4119616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Pospravimo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ulice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0" name="Picture 39" descr="A picture containing clipart, graphics, cartoon, art&#10;&#10;Description automatically generated">
            <a:extLst>
              <a:ext uri="{FF2B5EF4-FFF2-40B4-BE49-F238E27FC236}">
                <a16:creationId xmlns:a16="http://schemas.microsoft.com/office/drawing/2014/main" id="{E5CCB8D2-0729-0B8A-F8B0-4C6A519388A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69756" y="5132657"/>
            <a:ext cx="1132805" cy="1043439"/>
          </a:xfrm>
          <a:prstGeom prst="rect">
            <a:avLst/>
          </a:prstGeom>
        </p:spPr>
      </p:pic>
      <p:pic>
        <p:nvPicPr>
          <p:cNvPr id="44" name="Picture 43" descr="A cartoon character carrying a baby&#10;&#10;Description automatically generated with low confidence">
            <a:extLst>
              <a:ext uri="{FF2B5EF4-FFF2-40B4-BE49-F238E27FC236}">
                <a16:creationId xmlns:a16="http://schemas.microsoft.com/office/drawing/2014/main" id="{41902FFB-0A1C-FF82-6FE9-917BE5038CA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419" y="5047280"/>
            <a:ext cx="936739" cy="1128817"/>
          </a:xfrm>
          <a:prstGeom prst="rect">
            <a:avLst/>
          </a:prstGeom>
        </p:spPr>
      </p:pic>
      <p:pic>
        <p:nvPicPr>
          <p:cNvPr id="46" name="Picture 45" descr="A cartoon character with a backpack&#10;&#10;Description automatically generated with low confidence">
            <a:extLst>
              <a:ext uri="{FF2B5EF4-FFF2-40B4-BE49-F238E27FC236}">
                <a16:creationId xmlns:a16="http://schemas.microsoft.com/office/drawing/2014/main" id="{1FA8C63C-CF81-40E1-AFAD-DA1F2798834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654" y="5357276"/>
            <a:ext cx="843628" cy="818816"/>
          </a:xfrm>
          <a:prstGeom prst="rect">
            <a:avLst/>
          </a:prstGeom>
        </p:spPr>
      </p:pic>
      <p:pic>
        <p:nvPicPr>
          <p:cNvPr id="50" name="Picture 49" descr="A picture containing clipart, cartoon, drawing, illustration&#10;&#10;Description automatically generated">
            <a:extLst>
              <a:ext uri="{FF2B5EF4-FFF2-40B4-BE49-F238E27FC236}">
                <a16:creationId xmlns:a16="http://schemas.microsoft.com/office/drawing/2014/main" id="{F45798C9-16A2-F469-C060-CC503B4A24C4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/>
          <a:stretch/>
        </p:blipFill>
        <p:spPr>
          <a:xfrm>
            <a:off x="-4565" y="5012514"/>
            <a:ext cx="1484866" cy="1163578"/>
          </a:xfrm>
          <a:prstGeom prst="rect">
            <a:avLst/>
          </a:prstGeom>
        </p:spPr>
      </p:pic>
      <p:pic>
        <p:nvPicPr>
          <p:cNvPr id="62" name="Picture 61" descr="A picture containing clipart, wheel, illustration, cartoon&#10;&#10;Description automatically generated">
            <a:extLst>
              <a:ext uri="{FF2B5EF4-FFF2-40B4-BE49-F238E27FC236}">
                <a16:creationId xmlns:a16="http://schemas.microsoft.com/office/drawing/2014/main" id="{A3DFE93A-6153-A1AE-A1B1-218E8B852368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6"/>
          <a:stretch/>
        </p:blipFill>
        <p:spPr>
          <a:xfrm flipH="1">
            <a:off x="10249766" y="4736092"/>
            <a:ext cx="1942234" cy="1440000"/>
          </a:xfrm>
          <a:prstGeom prst="rect">
            <a:avLst/>
          </a:prstGeom>
        </p:spPr>
      </p:pic>
      <p:pic>
        <p:nvPicPr>
          <p:cNvPr id="11" name="Picture 10" descr="A picture containing graphics, cartoon, symbol, screenshot&#10;&#10;Description automatically generated">
            <a:extLst>
              <a:ext uri="{FF2B5EF4-FFF2-40B4-BE49-F238E27FC236}">
                <a16:creationId xmlns:a16="http://schemas.microsoft.com/office/drawing/2014/main" id="{C8A4647C-0896-0FE8-6868-C9216C5F5EA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914" y="6346913"/>
            <a:ext cx="1670900" cy="39330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B364FC1-7CC0-1E48-9EEC-8A58E905A1FF}"/>
              </a:ext>
            </a:extLst>
          </p:cNvPr>
          <p:cNvSpPr txBox="1"/>
          <p:nvPr/>
        </p:nvSpPr>
        <p:spPr>
          <a:xfrm>
            <a:off x="2551487" y="1792725"/>
            <a:ext cx="7077778" cy="193899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NEUREJENA </a:t>
            </a:r>
            <a:r>
              <a:rPr lang="sl-SI" sz="4000" cap="all" dirty="0">
                <a:latin typeface="Arial" panose="020B0604020202020204" pitchFamily="34" charset="0"/>
                <a:cs typeface="Arial" panose="020B0604020202020204" pitchFamily="34" charset="0"/>
              </a:rPr>
              <a:t>VEGETACIJA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ovira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občane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ogroža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njihovo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varnost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Picture 3" descr="A cartoon character riding a bicycle&#10;&#10;Description automatically generated with low confidence">
            <a:extLst>
              <a:ext uri="{FF2B5EF4-FFF2-40B4-BE49-F238E27FC236}">
                <a16:creationId xmlns:a16="http://schemas.microsoft.com/office/drawing/2014/main" id="{2E1B35CE-2E15-6B48-8DAB-51B0C812EBE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97710" y="4740651"/>
            <a:ext cx="1599071" cy="1440000"/>
          </a:xfrm>
          <a:prstGeom prst="rect">
            <a:avLst/>
          </a:prstGeom>
        </p:spPr>
      </p:pic>
      <p:pic>
        <p:nvPicPr>
          <p:cNvPr id="6" name="Picture 5" descr="A cartoon character riding a bicycle&#10;&#10;Description automatically generated with medium confidence">
            <a:extLst>
              <a:ext uri="{FF2B5EF4-FFF2-40B4-BE49-F238E27FC236}">
                <a16:creationId xmlns:a16="http://schemas.microsoft.com/office/drawing/2014/main" id="{66192528-A073-4FF0-5DE3-C842CCC74140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08822" y="5144686"/>
            <a:ext cx="1162695" cy="103596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54EE079-888C-3239-CB55-A544CE0D606F}"/>
              </a:ext>
            </a:extLst>
          </p:cNvPr>
          <p:cNvCxnSpPr>
            <a:cxnSpLocks/>
          </p:cNvCxnSpPr>
          <p:nvPr/>
        </p:nvCxnSpPr>
        <p:spPr>
          <a:xfrm>
            <a:off x="-11248" y="6180650"/>
            <a:ext cx="1220324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35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622529-EEE7-4283-A3BA-806155C2460F}"/>
              </a:ext>
            </a:extLst>
          </p:cNvPr>
          <p:cNvSpPr/>
          <p:nvPr/>
        </p:nvSpPr>
        <p:spPr>
          <a:xfrm>
            <a:off x="0" y="949"/>
            <a:ext cx="12192000" cy="6175943"/>
          </a:xfrm>
          <a:prstGeom prst="rect">
            <a:avLst/>
          </a:prstGeom>
          <a:solidFill>
            <a:srgbClr val="E7B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7B047"/>
              </a:solidFill>
            </a:endParaRPr>
          </a:p>
        </p:txBody>
      </p:sp>
      <p:pic>
        <p:nvPicPr>
          <p:cNvPr id="52" name="Picture 51" descr="A cartoon character in a wheelchair&#10;&#10;Description automatically generated with medium confidence">
            <a:extLst>
              <a:ext uri="{FF2B5EF4-FFF2-40B4-BE49-F238E27FC236}">
                <a16:creationId xmlns:a16="http://schemas.microsoft.com/office/drawing/2014/main" id="{D5B256F9-6C3D-F4C9-7EA6-0CF3AD5F4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186" y="5199400"/>
            <a:ext cx="826435" cy="976693"/>
          </a:xfrm>
          <a:prstGeom prst="rect">
            <a:avLst/>
          </a:prstGeom>
        </p:spPr>
      </p:pic>
      <p:pic>
        <p:nvPicPr>
          <p:cNvPr id="64" name="Picture 63" descr="A picture containing clipart, drawing, animated cartoon, illustration&#10;&#10;Description automatically generated">
            <a:extLst>
              <a:ext uri="{FF2B5EF4-FFF2-40B4-BE49-F238E27FC236}">
                <a16:creationId xmlns:a16="http://schemas.microsoft.com/office/drawing/2014/main" id="{2651AFDC-DF12-AE2C-1519-95954059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202" y="5269574"/>
            <a:ext cx="642175" cy="89904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270760" y="1591694"/>
            <a:ext cx="7650480" cy="255454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OGLAŠEVANJE NA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PločnikU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ALI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kolesarskI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stezi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ovira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občane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ogroža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njihovo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varnost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7F3EB1-7A1A-4C23-B232-9B193E8D7F11}"/>
              </a:ext>
            </a:extLst>
          </p:cNvPr>
          <p:cNvSpPr txBox="1"/>
          <p:nvPr/>
        </p:nvSpPr>
        <p:spPr>
          <a:xfrm>
            <a:off x="174555" y="432247"/>
            <a:ext cx="1568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16-22 SEPTEMBER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056230-3E66-0816-F90D-91A4700B76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100000" contrast="9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05" y="269709"/>
            <a:ext cx="3513919" cy="20064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C25CC3C-A786-8111-F138-29974A64CE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400" y="183949"/>
            <a:ext cx="3644323" cy="57281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ABEC10C-5B56-6604-87E2-E89568ADFA1C}"/>
              </a:ext>
            </a:extLst>
          </p:cNvPr>
          <p:cNvSpPr txBox="1"/>
          <p:nvPr/>
        </p:nvSpPr>
        <p:spPr>
          <a:xfrm>
            <a:off x="-11248" y="6168618"/>
            <a:ext cx="4119616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Pospravimo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ulice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0" name="Picture 39" descr="A picture containing clipart, graphics, cartoon, art&#10;&#10;Description automatically generated">
            <a:extLst>
              <a:ext uri="{FF2B5EF4-FFF2-40B4-BE49-F238E27FC236}">
                <a16:creationId xmlns:a16="http://schemas.microsoft.com/office/drawing/2014/main" id="{E5CCB8D2-0729-0B8A-F8B0-4C6A519388A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69756" y="5132657"/>
            <a:ext cx="1132805" cy="1043439"/>
          </a:xfrm>
          <a:prstGeom prst="rect">
            <a:avLst/>
          </a:prstGeom>
        </p:spPr>
      </p:pic>
      <p:pic>
        <p:nvPicPr>
          <p:cNvPr id="44" name="Picture 43" descr="A cartoon character carrying a baby&#10;&#10;Description automatically generated with low confidence">
            <a:extLst>
              <a:ext uri="{FF2B5EF4-FFF2-40B4-BE49-F238E27FC236}">
                <a16:creationId xmlns:a16="http://schemas.microsoft.com/office/drawing/2014/main" id="{41902FFB-0A1C-FF82-6FE9-917BE5038CA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419" y="5047280"/>
            <a:ext cx="936739" cy="1128817"/>
          </a:xfrm>
          <a:prstGeom prst="rect">
            <a:avLst/>
          </a:prstGeom>
        </p:spPr>
      </p:pic>
      <p:pic>
        <p:nvPicPr>
          <p:cNvPr id="46" name="Picture 45" descr="A cartoon character with a backpack&#10;&#10;Description automatically generated with low confidence">
            <a:extLst>
              <a:ext uri="{FF2B5EF4-FFF2-40B4-BE49-F238E27FC236}">
                <a16:creationId xmlns:a16="http://schemas.microsoft.com/office/drawing/2014/main" id="{1FA8C63C-CF81-40E1-AFAD-DA1F2798834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654" y="5357276"/>
            <a:ext cx="843628" cy="818816"/>
          </a:xfrm>
          <a:prstGeom prst="rect">
            <a:avLst/>
          </a:prstGeom>
        </p:spPr>
      </p:pic>
      <p:pic>
        <p:nvPicPr>
          <p:cNvPr id="50" name="Picture 49" descr="A picture containing clipart, cartoon, drawing, illustration&#10;&#10;Description automatically generated">
            <a:extLst>
              <a:ext uri="{FF2B5EF4-FFF2-40B4-BE49-F238E27FC236}">
                <a16:creationId xmlns:a16="http://schemas.microsoft.com/office/drawing/2014/main" id="{F45798C9-16A2-F469-C060-CC503B4A24C4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/>
          <a:stretch/>
        </p:blipFill>
        <p:spPr>
          <a:xfrm>
            <a:off x="-4565" y="5012514"/>
            <a:ext cx="1484866" cy="1163578"/>
          </a:xfrm>
          <a:prstGeom prst="rect">
            <a:avLst/>
          </a:prstGeom>
        </p:spPr>
      </p:pic>
      <p:pic>
        <p:nvPicPr>
          <p:cNvPr id="62" name="Picture 61" descr="A picture containing clipart, wheel, illustration, cartoon&#10;&#10;Description automatically generated">
            <a:extLst>
              <a:ext uri="{FF2B5EF4-FFF2-40B4-BE49-F238E27FC236}">
                <a16:creationId xmlns:a16="http://schemas.microsoft.com/office/drawing/2014/main" id="{A3DFE93A-6153-A1AE-A1B1-218E8B852368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6"/>
          <a:stretch/>
        </p:blipFill>
        <p:spPr>
          <a:xfrm flipH="1">
            <a:off x="10249766" y="4736092"/>
            <a:ext cx="1942234" cy="1440000"/>
          </a:xfrm>
          <a:prstGeom prst="rect">
            <a:avLst/>
          </a:prstGeom>
        </p:spPr>
      </p:pic>
      <p:pic>
        <p:nvPicPr>
          <p:cNvPr id="11" name="Picture 10" descr="A picture containing graphics, cartoon, symbol, screenshot&#10;&#10;Description automatically generated">
            <a:extLst>
              <a:ext uri="{FF2B5EF4-FFF2-40B4-BE49-F238E27FC236}">
                <a16:creationId xmlns:a16="http://schemas.microsoft.com/office/drawing/2014/main" id="{C8A4647C-0896-0FE8-6868-C9216C5F5EA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914" y="6346913"/>
            <a:ext cx="1670900" cy="393308"/>
          </a:xfrm>
          <a:prstGeom prst="rect">
            <a:avLst/>
          </a:prstGeom>
        </p:spPr>
      </p:pic>
      <p:pic>
        <p:nvPicPr>
          <p:cNvPr id="3" name="Picture 2" descr="A cartoon character riding a bicycle&#10;&#10;Description automatically generated with low confidence">
            <a:extLst>
              <a:ext uri="{FF2B5EF4-FFF2-40B4-BE49-F238E27FC236}">
                <a16:creationId xmlns:a16="http://schemas.microsoft.com/office/drawing/2014/main" id="{D499747B-689B-4F09-F040-72BA493756A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97710" y="4740651"/>
            <a:ext cx="1599071" cy="1440000"/>
          </a:xfrm>
          <a:prstGeom prst="rect">
            <a:avLst/>
          </a:prstGeom>
        </p:spPr>
      </p:pic>
      <p:pic>
        <p:nvPicPr>
          <p:cNvPr id="4" name="Picture 3" descr="A cartoon character riding a bicycle&#10;&#10;Description automatically generated with medium confidence">
            <a:extLst>
              <a:ext uri="{FF2B5EF4-FFF2-40B4-BE49-F238E27FC236}">
                <a16:creationId xmlns:a16="http://schemas.microsoft.com/office/drawing/2014/main" id="{AAB02243-DB63-FEDF-D1CD-031222D88698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08822" y="5144686"/>
            <a:ext cx="1162695" cy="103596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CC0E292-06A7-FB66-E5A2-1A2B0A810A72}"/>
              </a:ext>
            </a:extLst>
          </p:cNvPr>
          <p:cNvCxnSpPr>
            <a:cxnSpLocks/>
          </p:cNvCxnSpPr>
          <p:nvPr/>
        </p:nvCxnSpPr>
        <p:spPr>
          <a:xfrm>
            <a:off x="-11248" y="6180650"/>
            <a:ext cx="1220324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03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622529-EEE7-4283-A3BA-806155C2460F}"/>
              </a:ext>
            </a:extLst>
          </p:cNvPr>
          <p:cNvSpPr/>
          <p:nvPr/>
        </p:nvSpPr>
        <p:spPr>
          <a:xfrm>
            <a:off x="0" y="949"/>
            <a:ext cx="12192000" cy="6175943"/>
          </a:xfrm>
          <a:prstGeom prst="rect">
            <a:avLst/>
          </a:prstGeom>
          <a:solidFill>
            <a:srgbClr val="E7B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7B047"/>
              </a:solidFill>
            </a:endParaRPr>
          </a:p>
        </p:txBody>
      </p:sp>
      <p:pic>
        <p:nvPicPr>
          <p:cNvPr id="52" name="Picture 51" descr="A cartoon character in a wheelchair&#10;&#10;Description automatically generated with medium confidence">
            <a:extLst>
              <a:ext uri="{FF2B5EF4-FFF2-40B4-BE49-F238E27FC236}">
                <a16:creationId xmlns:a16="http://schemas.microsoft.com/office/drawing/2014/main" id="{D5B256F9-6C3D-F4C9-7EA6-0CF3AD5F4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186" y="5199400"/>
            <a:ext cx="826435" cy="976693"/>
          </a:xfrm>
          <a:prstGeom prst="rect">
            <a:avLst/>
          </a:prstGeom>
        </p:spPr>
      </p:pic>
      <p:pic>
        <p:nvPicPr>
          <p:cNvPr id="64" name="Picture 63" descr="A picture containing clipart, drawing, animated cartoon, illustration&#10;&#10;Description automatically generated">
            <a:extLst>
              <a:ext uri="{FF2B5EF4-FFF2-40B4-BE49-F238E27FC236}">
                <a16:creationId xmlns:a16="http://schemas.microsoft.com/office/drawing/2014/main" id="{2651AFDC-DF12-AE2C-1519-95954059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202" y="5269574"/>
            <a:ext cx="642175" cy="89904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843548" y="1591694"/>
            <a:ext cx="8253233" cy="255454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DOSTAVNO VOZILO</a:t>
            </a:r>
            <a:r>
              <a:rPr lang="sl-SI" sz="4000" cap="all" dirty="0">
                <a:latin typeface="Arial" panose="020B0604020202020204" pitchFamily="34" charset="0"/>
                <a:cs typeface="Arial" panose="020B0604020202020204" pitchFamily="34" charset="0"/>
              </a:rPr>
              <a:t>, PARKIRANO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PločnikU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ALI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kolesarskI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stezi</a:t>
            </a:r>
            <a:r>
              <a:rPr lang="sl-SI" sz="4000" cap="all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ovira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občane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ogroža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njihovo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cap="all" dirty="0" err="1">
                <a:latin typeface="Arial" panose="020B0604020202020204" pitchFamily="34" charset="0"/>
                <a:cs typeface="Arial" panose="020B0604020202020204" pitchFamily="34" charset="0"/>
              </a:rPr>
              <a:t>varnost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7F3EB1-7A1A-4C23-B232-9B193E8D7F11}"/>
              </a:ext>
            </a:extLst>
          </p:cNvPr>
          <p:cNvSpPr txBox="1"/>
          <p:nvPr/>
        </p:nvSpPr>
        <p:spPr>
          <a:xfrm>
            <a:off x="174555" y="432247"/>
            <a:ext cx="1568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16-22 SEPTEMBER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056230-3E66-0816-F90D-91A4700B76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100000" contrast="9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05" y="269709"/>
            <a:ext cx="3513919" cy="20064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C25CC3C-A786-8111-F138-29974A64CE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400" y="183949"/>
            <a:ext cx="3644323" cy="57281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ABEC10C-5B56-6604-87E2-E89568ADFA1C}"/>
              </a:ext>
            </a:extLst>
          </p:cNvPr>
          <p:cNvSpPr txBox="1"/>
          <p:nvPr/>
        </p:nvSpPr>
        <p:spPr>
          <a:xfrm>
            <a:off x="-11248" y="6168618"/>
            <a:ext cx="4119616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Pospravimo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ulice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0" name="Picture 39" descr="A picture containing clipart, graphics, cartoon, art&#10;&#10;Description automatically generated">
            <a:extLst>
              <a:ext uri="{FF2B5EF4-FFF2-40B4-BE49-F238E27FC236}">
                <a16:creationId xmlns:a16="http://schemas.microsoft.com/office/drawing/2014/main" id="{E5CCB8D2-0729-0B8A-F8B0-4C6A519388A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69756" y="5132657"/>
            <a:ext cx="1132805" cy="1043439"/>
          </a:xfrm>
          <a:prstGeom prst="rect">
            <a:avLst/>
          </a:prstGeom>
        </p:spPr>
      </p:pic>
      <p:pic>
        <p:nvPicPr>
          <p:cNvPr id="44" name="Picture 43" descr="A cartoon character carrying a baby&#10;&#10;Description automatically generated with low confidence">
            <a:extLst>
              <a:ext uri="{FF2B5EF4-FFF2-40B4-BE49-F238E27FC236}">
                <a16:creationId xmlns:a16="http://schemas.microsoft.com/office/drawing/2014/main" id="{41902FFB-0A1C-FF82-6FE9-917BE5038CA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419" y="5047280"/>
            <a:ext cx="936739" cy="1128817"/>
          </a:xfrm>
          <a:prstGeom prst="rect">
            <a:avLst/>
          </a:prstGeom>
        </p:spPr>
      </p:pic>
      <p:pic>
        <p:nvPicPr>
          <p:cNvPr id="46" name="Picture 45" descr="A cartoon character with a backpack&#10;&#10;Description automatically generated with low confidence">
            <a:extLst>
              <a:ext uri="{FF2B5EF4-FFF2-40B4-BE49-F238E27FC236}">
                <a16:creationId xmlns:a16="http://schemas.microsoft.com/office/drawing/2014/main" id="{1FA8C63C-CF81-40E1-AFAD-DA1F2798834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654" y="5357276"/>
            <a:ext cx="843628" cy="818816"/>
          </a:xfrm>
          <a:prstGeom prst="rect">
            <a:avLst/>
          </a:prstGeom>
        </p:spPr>
      </p:pic>
      <p:pic>
        <p:nvPicPr>
          <p:cNvPr id="50" name="Picture 49" descr="A picture containing clipart, cartoon, drawing, illustration&#10;&#10;Description automatically generated">
            <a:extLst>
              <a:ext uri="{FF2B5EF4-FFF2-40B4-BE49-F238E27FC236}">
                <a16:creationId xmlns:a16="http://schemas.microsoft.com/office/drawing/2014/main" id="{F45798C9-16A2-F469-C060-CC503B4A24C4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/>
          <a:stretch/>
        </p:blipFill>
        <p:spPr>
          <a:xfrm>
            <a:off x="-4565" y="5012514"/>
            <a:ext cx="1484866" cy="1163578"/>
          </a:xfrm>
          <a:prstGeom prst="rect">
            <a:avLst/>
          </a:prstGeom>
        </p:spPr>
      </p:pic>
      <p:pic>
        <p:nvPicPr>
          <p:cNvPr id="58" name="Picture 57" descr="A cartoon character riding a bicycle&#10;&#10;Description automatically generated with low confidence">
            <a:extLst>
              <a:ext uri="{FF2B5EF4-FFF2-40B4-BE49-F238E27FC236}">
                <a16:creationId xmlns:a16="http://schemas.microsoft.com/office/drawing/2014/main" id="{AAA34FBC-B5E7-61D4-83A1-E2F4F248BD9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97710" y="4740651"/>
            <a:ext cx="1599071" cy="1440000"/>
          </a:xfrm>
          <a:prstGeom prst="rect">
            <a:avLst/>
          </a:prstGeom>
        </p:spPr>
      </p:pic>
      <p:pic>
        <p:nvPicPr>
          <p:cNvPr id="60" name="Picture 59" descr="A cartoon character riding a bicycle&#10;&#10;Description automatically generated with medium confidence">
            <a:extLst>
              <a:ext uri="{FF2B5EF4-FFF2-40B4-BE49-F238E27FC236}">
                <a16:creationId xmlns:a16="http://schemas.microsoft.com/office/drawing/2014/main" id="{44EA6435-49B5-B2B7-1316-3B916732C5F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08822" y="5144686"/>
            <a:ext cx="1162695" cy="1035965"/>
          </a:xfrm>
          <a:prstGeom prst="rect">
            <a:avLst/>
          </a:prstGeom>
        </p:spPr>
      </p:pic>
      <p:pic>
        <p:nvPicPr>
          <p:cNvPr id="62" name="Picture 61" descr="A picture containing clipart, wheel, illustration, cartoon&#10;&#10;Description automatically generated">
            <a:extLst>
              <a:ext uri="{FF2B5EF4-FFF2-40B4-BE49-F238E27FC236}">
                <a16:creationId xmlns:a16="http://schemas.microsoft.com/office/drawing/2014/main" id="{A3DFE93A-6153-A1AE-A1B1-218E8B852368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6"/>
          <a:stretch/>
        </p:blipFill>
        <p:spPr>
          <a:xfrm flipH="1">
            <a:off x="10249766" y="4736092"/>
            <a:ext cx="1942234" cy="1440000"/>
          </a:xfrm>
          <a:prstGeom prst="rect">
            <a:avLst/>
          </a:prstGeom>
        </p:spPr>
      </p:pic>
      <p:pic>
        <p:nvPicPr>
          <p:cNvPr id="11" name="Picture 10" descr="A picture containing graphics, cartoon, symbol, screenshot&#10;&#10;Description automatically generated">
            <a:extLst>
              <a:ext uri="{FF2B5EF4-FFF2-40B4-BE49-F238E27FC236}">
                <a16:creationId xmlns:a16="http://schemas.microsoft.com/office/drawing/2014/main" id="{C8A4647C-0896-0FE8-6868-C9216C5F5EA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914" y="6346913"/>
            <a:ext cx="1670900" cy="393308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A199A1E-2D2F-ABB1-8EEB-892C7C4FCC13}"/>
              </a:ext>
            </a:extLst>
          </p:cNvPr>
          <p:cNvCxnSpPr>
            <a:cxnSpLocks/>
          </p:cNvCxnSpPr>
          <p:nvPr/>
        </p:nvCxnSpPr>
        <p:spPr>
          <a:xfrm>
            <a:off x="-11248" y="6180650"/>
            <a:ext cx="1220324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45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CF02CEB-E986-9CB5-8B9F-1A3009B77D44}"/>
              </a:ext>
            </a:extLst>
          </p:cNvPr>
          <p:cNvGrpSpPr/>
          <p:nvPr/>
        </p:nvGrpSpPr>
        <p:grpSpPr>
          <a:xfrm>
            <a:off x="246746" y="270322"/>
            <a:ext cx="3630966" cy="475636"/>
            <a:chOff x="174554" y="6193009"/>
            <a:chExt cx="3630966" cy="47563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80AD9CB-DC1D-CEE2-38AC-7CEA1A3A0C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602" y="6193009"/>
              <a:ext cx="3513918" cy="20064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FF97930-11E1-010F-7199-36A7043F6BEF}"/>
                </a:ext>
              </a:extLst>
            </p:cNvPr>
            <p:cNvSpPr txBox="1"/>
            <p:nvPr userDrawn="1"/>
          </p:nvSpPr>
          <p:spPr>
            <a:xfrm>
              <a:off x="174554" y="6391646"/>
              <a:ext cx="16882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cap="all" baseline="0" dirty="0">
                  <a:solidFill>
                    <a:srgbClr val="164194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16.</a:t>
              </a:r>
              <a:r>
                <a:rPr lang="sl-SI" sz="1200" cap="all" baseline="0" dirty="0">
                  <a:solidFill>
                    <a:srgbClr val="164194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–</a:t>
              </a:r>
              <a:r>
                <a:rPr lang="en-US" sz="1200" cap="all" baseline="0" dirty="0">
                  <a:solidFill>
                    <a:srgbClr val="164194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22. SEPTEMBER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EDC563BA-6BBC-D34E-823D-36975A1AAF08}"/>
              </a:ext>
            </a:extLst>
          </p:cNvPr>
          <p:cNvSpPr txBox="1"/>
          <p:nvPr/>
        </p:nvSpPr>
        <p:spPr>
          <a:xfrm>
            <a:off x="668020" y="1275419"/>
            <a:ext cx="10364119" cy="484748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POSPRAVIMO ULICE: Predlogi za komunikacijo in označevanje ovir</a:t>
            </a:r>
            <a:r>
              <a:rPr lang="sl-SI" sz="2000" cap="al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l-SI" sz="1500" b="1" dirty="0">
                <a:latin typeface="Arial" panose="020B0604020202020204" pitchFamily="34" charset="0"/>
                <a:cs typeface="Arial" panose="020B0604020202020204" pitchFamily="34" charset="0"/>
              </a:rPr>
              <a:t>Predlogi komunikacijskih gradiv so pripravljeni na način, da jih lahko uporabite za tisk obešank, s katerimi boste obveščali oziroma ozaveščali deležnike. Označene so na način, ki sporoča, da gre za aktivnosti POSPRAVIMO ULICE v okviru izvedbe Evropskega tedna mobilnosti.</a:t>
            </a:r>
          </a:p>
          <a:p>
            <a:endParaRPr lang="sl-SI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cap="all" dirty="0">
                <a:latin typeface="Arial" panose="020B0604020202020204" pitchFamily="34" charset="0"/>
                <a:cs typeface="Arial" panose="020B0604020202020204" pitchFamily="34" charset="0"/>
              </a:rPr>
              <a:t>Uporabite to različico, če boste aktivnosti izvajali s pomočjo sofinanciranja v okviru javnega razpisa za izvedbo aktivnosti etm (VSEBUJE ZAHTEVANE LOGOTIPE).</a:t>
            </a:r>
          </a:p>
          <a:p>
            <a:endParaRPr lang="sl-SI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Komunikacija aktivnosti POSPRAVIMO ULICE in vabilo k sodelovanju</a:t>
            </a:r>
          </a:p>
          <a:p>
            <a:endParaRPr lang="sl-S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Označevanje ovire – napačno parkiran avtomobil</a:t>
            </a:r>
          </a:p>
          <a:p>
            <a:endParaRPr lang="sl-S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Označevanje ovire – neustrezno postavljen smetnjak</a:t>
            </a:r>
          </a:p>
          <a:p>
            <a:endParaRPr lang="sl-S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Označevanje ovire – nevzdrževane zelene površine</a:t>
            </a:r>
          </a:p>
          <a:p>
            <a:endParaRPr lang="sl-S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Označevanje ovire – neustrezno umeščeni elementi za oglaševanje</a:t>
            </a:r>
          </a:p>
          <a:p>
            <a:endParaRPr lang="sl-S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Označevanje ovire – napačno parkirana dostavna vozila</a:t>
            </a:r>
          </a:p>
        </p:txBody>
      </p:sp>
    </p:spTree>
    <p:extLst>
      <p:ext uri="{BB962C8B-B14F-4D97-AF65-F5344CB8AC3E}">
        <p14:creationId xmlns:p14="http://schemas.microsoft.com/office/powerpoint/2010/main" val="45452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622529-EEE7-4283-A3BA-806155C2460F}"/>
              </a:ext>
            </a:extLst>
          </p:cNvPr>
          <p:cNvSpPr/>
          <p:nvPr/>
        </p:nvSpPr>
        <p:spPr>
          <a:xfrm>
            <a:off x="0" y="949"/>
            <a:ext cx="12192000" cy="6175943"/>
          </a:xfrm>
          <a:prstGeom prst="rect">
            <a:avLst/>
          </a:prstGeom>
          <a:solidFill>
            <a:srgbClr val="E7B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7B047"/>
              </a:solidFill>
            </a:endParaRPr>
          </a:p>
        </p:txBody>
      </p:sp>
      <p:pic>
        <p:nvPicPr>
          <p:cNvPr id="52" name="Picture 51" descr="A cartoon character in a wheelchair&#10;&#10;Description automatically generated with medium confidence">
            <a:extLst>
              <a:ext uri="{FF2B5EF4-FFF2-40B4-BE49-F238E27FC236}">
                <a16:creationId xmlns:a16="http://schemas.microsoft.com/office/drawing/2014/main" id="{D5B256F9-6C3D-F4C9-7EA6-0CF3AD5F4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186" y="5199400"/>
            <a:ext cx="826435" cy="976693"/>
          </a:xfrm>
          <a:prstGeom prst="rect">
            <a:avLst/>
          </a:prstGeom>
        </p:spPr>
      </p:pic>
      <p:pic>
        <p:nvPicPr>
          <p:cNvPr id="64" name="Picture 63" descr="A picture containing clipart, drawing, animated cartoon, illustration&#10;&#10;Description automatically generated">
            <a:extLst>
              <a:ext uri="{FF2B5EF4-FFF2-40B4-BE49-F238E27FC236}">
                <a16:creationId xmlns:a16="http://schemas.microsoft.com/office/drawing/2014/main" id="{2651AFDC-DF12-AE2C-1519-95954059B7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202" y="5269574"/>
            <a:ext cx="642175" cy="89904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B7F3EB1-7A1A-4C23-B232-9B193E8D7F11}"/>
              </a:ext>
            </a:extLst>
          </p:cNvPr>
          <p:cNvSpPr txBox="1"/>
          <p:nvPr/>
        </p:nvSpPr>
        <p:spPr>
          <a:xfrm>
            <a:off x="174555" y="432247"/>
            <a:ext cx="1568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16-22 SEPTEMBER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056230-3E66-0816-F90D-91A4700B76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100000" contrast="9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05" y="269709"/>
            <a:ext cx="3513919" cy="20064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C25CC3C-A786-8111-F138-29974A64CE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400" y="183949"/>
            <a:ext cx="3644323" cy="57281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ABEC10C-5B56-6604-87E2-E89568ADFA1C}"/>
              </a:ext>
            </a:extLst>
          </p:cNvPr>
          <p:cNvSpPr txBox="1"/>
          <p:nvPr/>
        </p:nvSpPr>
        <p:spPr>
          <a:xfrm>
            <a:off x="-11248" y="6168618"/>
            <a:ext cx="4119616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Pospravimo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ulice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0" name="Picture 39" descr="A picture containing clipart, graphics, cartoon, art&#10;&#10;Description automatically generated">
            <a:extLst>
              <a:ext uri="{FF2B5EF4-FFF2-40B4-BE49-F238E27FC236}">
                <a16:creationId xmlns:a16="http://schemas.microsoft.com/office/drawing/2014/main" id="{E5CCB8D2-0729-0B8A-F8B0-4C6A519388A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69756" y="5132657"/>
            <a:ext cx="1132805" cy="1043439"/>
          </a:xfrm>
          <a:prstGeom prst="rect">
            <a:avLst/>
          </a:prstGeom>
        </p:spPr>
      </p:pic>
      <p:pic>
        <p:nvPicPr>
          <p:cNvPr id="44" name="Picture 43" descr="A cartoon character carrying a baby&#10;&#10;Description automatically generated with low confidence">
            <a:extLst>
              <a:ext uri="{FF2B5EF4-FFF2-40B4-BE49-F238E27FC236}">
                <a16:creationId xmlns:a16="http://schemas.microsoft.com/office/drawing/2014/main" id="{41902FFB-0A1C-FF82-6FE9-917BE5038CA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419" y="5047280"/>
            <a:ext cx="936739" cy="1128817"/>
          </a:xfrm>
          <a:prstGeom prst="rect">
            <a:avLst/>
          </a:prstGeom>
        </p:spPr>
      </p:pic>
      <p:pic>
        <p:nvPicPr>
          <p:cNvPr id="46" name="Picture 45" descr="A cartoon character with a backpack&#10;&#10;Description automatically generated with low confidence">
            <a:extLst>
              <a:ext uri="{FF2B5EF4-FFF2-40B4-BE49-F238E27FC236}">
                <a16:creationId xmlns:a16="http://schemas.microsoft.com/office/drawing/2014/main" id="{1FA8C63C-CF81-40E1-AFAD-DA1F2798834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654" y="5357276"/>
            <a:ext cx="843628" cy="818816"/>
          </a:xfrm>
          <a:prstGeom prst="rect">
            <a:avLst/>
          </a:prstGeom>
        </p:spPr>
      </p:pic>
      <p:pic>
        <p:nvPicPr>
          <p:cNvPr id="50" name="Picture 49" descr="A picture containing clipart, cartoon, drawing, illustration&#10;&#10;Description automatically generated">
            <a:extLst>
              <a:ext uri="{FF2B5EF4-FFF2-40B4-BE49-F238E27FC236}">
                <a16:creationId xmlns:a16="http://schemas.microsoft.com/office/drawing/2014/main" id="{F45798C9-16A2-F469-C060-CC503B4A24C4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/>
          <a:stretch/>
        </p:blipFill>
        <p:spPr>
          <a:xfrm>
            <a:off x="-4565" y="5012514"/>
            <a:ext cx="1484866" cy="1163578"/>
          </a:xfrm>
          <a:prstGeom prst="rect">
            <a:avLst/>
          </a:prstGeom>
        </p:spPr>
      </p:pic>
      <p:pic>
        <p:nvPicPr>
          <p:cNvPr id="62" name="Picture 61" descr="A picture containing clipart, wheel, illustration, cartoon&#10;&#10;Description automatically generated">
            <a:extLst>
              <a:ext uri="{FF2B5EF4-FFF2-40B4-BE49-F238E27FC236}">
                <a16:creationId xmlns:a16="http://schemas.microsoft.com/office/drawing/2014/main" id="{A3DFE93A-6153-A1AE-A1B1-218E8B852368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6"/>
          <a:stretch/>
        </p:blipFill>
        <p:spPr>
          <a:xfrm flipH="1">
            <a:off x="10249766" y="4736092"/>
            <a:ext cx="1942234" cy="1440000"/>
          </a:xfrm>
          <a:prstGeom prst="rect">
            <a:avLst/>
          </a:prstGeom>
        </p:spPr>
      </p:pic>
      <p:pic>
        <p:nvPicPr>
          <p:cNvPr id="9" name="Picture 8" descr="A picture containing font, black, graphics, white&#10;&#10;Description automatically generated">
            <a:extLst>
              <a:ext uri="{FF2B5EF4-FFF2-40B4-BE49-F238E27FC236}">
                <a16:creationId xmlns:a16="http://schemas.microsoft.com/office/drawing/2014/main" id="{520C9846-FB26-99FA-0168-773C3A6C9E2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875" y="6318464"/>
            <a:ext cx="1554687" cy="421204"/>
          </a:xfrm>
          <a:prstGeom prst="rect">
            <a:avLst/>
          </a:prstGeom>
        </p:spPr>
      </p:pic>
      <p:pic>
        <p:nvPicPr>
          <p:cNvPr id="11" name="Picture 10" descr="A picture containing graphics, cartoon, symbol, screenshot&#10;&#10;Description automatically generated">
            <a:extLst>
              <a:ext uri="{FF2B5EF4-FFF2-40B4-BE49-F238E27FC236}">
                <a16:creationId xmlns:a16="http://schemas.microsoft.com/office/drawing/2014/main" id="{C8A4647C-0896-0FE8-6868-C9216C5F5EA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914" y="6346913"/>
            <a:ext cx="1670900" cy="393308"/>
          </a:xfrm>
          <a:prstGeom prst="rect">
            <a:avLst/>
          </a:prstGeom>
        </p:spPr>
      </p:pic>
      <p:pic>
        <p:nvPicPr>
          <p:cNvPr id="16" name="Picture 15" descr="A blue flag with yellow stars and words&#10;&#10;Description automatically generated with low confidence">
            <a:extLst>
              <a:ext uri="{FF2B5EF4-FFF2-40B4-BE49-F238E27FC236}">
                <a16:creationId xmlns:a16="http://schemas.microsoft.com/office/drawing/2014/main" id="{EAA3D1FB-82FD-6328-4800-AF89406EEF8F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3" t="17915" r="19414" b="18179"/>
          <a:stretch/>
        </p:blipFill>
        <p:spPr>
          <a:xfrm>
            <a:off x="9223272" y="6318464"/>
            <a:ext cx="591933" cy="421204"/>
          </a:xfrm>
          <a:prstGeom prst="rect">
            <a:avLst/>
          </a:prstGeom>
        </p:spPr>
      </p:pic>
      <p:pic>
        <p:nvPicPr>
          <p:cNvPr id="3" name="Picture 2" descr="A cartoon character riding a bicycle&#10;&#10;Description automatically generated with low confidence">
            <a:extLst>
              <a:ext uri="{FF2B5EF4-FFF2-40B4-BE49-F238E27FC236}">
                <a16:creationId xmlns:a16="http://schemas.microsoft.com/office/drawing/2014/main" id="{82452E5E-13FB-D7AE-E66D-021FF7964EA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97710" y="4740651"/>
            <a:ext cx="1599071" cy="1440000"/>
          </a:xfrm>
          <a:prstGeom prst="rect">
            <a:avLst/>
          </a:prstGeom>
        </p:spPr>
      </p:pic>
      <p:pic>
        <p:nvPicPr>
          <p:cNvPr id="4" name="Picture 3" descr="A cartoon character riding a bicycle&#10;&#10;Description automatically generated with medium confidence">
            <a:extLst>
              <a:ext uri="{FF2B5EF4-FFF2-40B4-BE49-F238E27FC236}">
                <a16:creationId xmlns:a16="http://schemas.microsoft.com/office/drawing/2014/main" id="{9305B4AC-1B72-3CB3-9BC8-6EE0F46E21EB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08822" y="5144686"/>
            <a:ext cx="1162695" cy="103596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20FA89-8A13-FBFC-0269-96FE3E5A37DE}"/>
              </a:ext>
            </a:extLst>
          </p:cNvPr>
          <p:cNvCxnSpPr>
            <a:cxnSpLocks/>
          </p:cNvCxnSpPr>
          <p:nvPr/>
        </p:nvCxnSpPr>
        <p:spPr>
          <a:xfrm>
            <a:off x="-11248" y="6180650"/>
            <a:ext cx="1220324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B8ACA2E-7F65-34D8-A3AD-1F27F38F15ED}"/>
              </a:ext>
            </a:extLst>
          </p:cNvPr>
          <p:cNvSpPr txBox="1"/>
          <p:nvPr/>
        </p:nvSpPr>
        <p:spPr>
          <a:xfrm>
            <a:off x="1551396" y="1484261"/>
            <a:ext cx="9077960" cy="255454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sl-SI" sz="4000" cap="all" dirty="0">
                <a:latin typeface="Arial" panose="020B0604020202020204" pitchFamily="34" charset="0"/>
                <a:cs typeface="Arial" panose="020B0604020202020204" pitchFamily="34" charset="0"/>
              </a:rPr>
              <a:t>SPRAVIMO </a:t>
            </a:r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NAŠE ULICE </a:t>
            </a:r>
          </a:p>
          <a:p>
            <a:r>
              <a:rPr lang="en-GB" sz="4000" cap="all" dirty="0">
                <a:latin typeface="Arial" panose="020B0604020202020204" pitchFamily="34" charset="0"/>
                <a:cs typeface="Arial" panose="020B0604020202020204" pitchFamily="34" charset="0"/>
              </a:rPr>
              <a:t>IN JIH NAREDIMO BOLJ VARNE.</a:t>
            </a:r>
          </a:p>
          <a:p>
            <a:r>
              <a:rPr lang="en-GB" sz="4000" b="1" cap="all" dirty="0">
                <a:latin typeface="Arial" panose="020B0604020202020204" pitchFamily="34" charset="0"/>
                <a:cs typeface="Arial" panose="020B0604020202020204" pitchFamily="34" charset="0"/>
              </a:rPr>
              <a:t>ODSTRANIMO OVIRE S PLOČNIKOV IN KOLESARSKIH POVEZAV.</a:t>
            </a:r>
          </a:p>
        </p:txBody>
      </p:sp>
    </p:spTree>
    <p:extLst>
      <p:ext uri="{BB962C8B-B14F-4D97-AF65-F5344CB8AC3E}">
        <p14:creationId xmlns:p14="http://schemas.microsoft.com/office/powerpoint/2010/main" val="163213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5502</TotalTime>
  <Words>473</Words>
  <Application>Microsoft Office PowerPoint</Application>
  <PresentationFormat>Widescreen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Juan Caballero</dc:creator>
  <cp:lastModifiedBy>Mojca Balant</cp:lastModifiedBy>
  <cp:revision>677</cp:revision>
  <cp:lastPrinted>2016-04-19T17:43:29Z</cp:lastPrinted>
  <dcterms:created xsi:type="dcterms:W3CDTF">2015-06-19T12:39:17Z</dcterms:created>
  <dcterms:modified xsi:type="dcterms:W3CDTF">2023-06-13T13:23:13Z</dcterms:modified>
</cp:coreProperties>
</file>