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81" r:id="rId2"/>
    <p:sldId id="387" r:id="rId3"/>
    <p:sldId id="379" r:id="rId4"/>
    <p:sldId id="393" r:id="rId5"/>
    <p:sldId id="391" r:id="rId6"/>
    <p:sldId id="389" r:id="rId7"/>
    <p:sldId id="384" r:id="rId8"/>
    <p:sldId id="388" r:id="rId9"/>
    <p:sldId id="380" r:id="rId10"/>
    <p:sldId id="378" r:id="rId11"/>
    <p:sldId id="390" r:id="rId12"/>
    <p:sldId id="365" r:id="rId13"/>
    <p:sldId id="385" r:id="rId14"/>
    <p:sldId id="373" r:id="rId15"/>
    <p:sldId id="374" r:id="rId16"/>
    <p:sldId id="375" r:id="rId17"/>
    <p:sldId id="376" r:id="rId18"/>
    <p:sldId id="377" r:id="rId19"/>
    <p:sldId id="386" r:id="rId20"/>
    <p:sldId id="382" r:id="rId21"/>
    <p:sldId id="353" r:id="rId22"/>
    <p:sldId id="392" r:id="rId23"/>
    <p:sldId id="366" r:id="rId24"/>
    <p:sldId id="372" r:id="rId25"/>
    <p:sldId id="337" r:id="rId26"/>
  </p:sldIdLst>
  <p:sldSz cx="12192000" cy="6858000"/>
  <p:notesSz cx="6858000" cy="9144000"/>
  <p:embeddedFontLst>
    <p:embeddedFont>
      <p:font typeface="Recoleta" panose="020B0604020202020204" charset="-18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4" pos="3940" userDrawn="1">
          <p15:clr>
            <a:srgbClr val="A4A3A4"/>
          </p15:clr>
        </p15:guide>
        <p15:guide id="18" pos="4740" userDrawn="1">
          <p15:clr>
            <a:srgbClr val="A4A3A4"/>
          </p15:clr>
        </p15:guide>
        <p15:guide id="27" pos="5640" userDrawn="1">
          <p15:clr>
            <a:srgbClr val="A4A3A4"/>
          </p15:clr>
        </p15:guide>
        <p15:guide id="28" pos="5745" userDrawn="1">
          <p15:clr>
            <a:srgbClr val="A4A3A4"/>
          </p15:clr>
        </p15:guide>
        <p15:guide id="29" pos="5836" userDrawn="1">
          <p15:clr>
            <a:srgbClr val="A4A3A4"/>
          </p15:clr>
        </p15:guide>
        <p15:guide id="37" pos="6640" userDrawn="1">
          <p15:clr>
            <a:srgbClr val="A4A3A4"/>
          </p15:clr>
        </p15:guide>
        <p15:guide id="38" pos="6743" userDrawn="1">
          <p15:clr>
            <a:srgbClr val="A4A3A4"/>
          </p15:clr>
        </p15:guide>
        <p15:guide id="46" pos="7537" userDrawn="1">
          <p15:clr>
            <a:srgbClr val="A4A3A4"/>
          </p15:clr>
        </p15:guide>
        <p15:guide id="47" pos="7640" userDrawn="1">
          <p15:clr>
            <a:srgbClr val="A4A3A4"/>
          </p15:clr>
        </p15:guide>
        <p15:guide id="48" orient="horz" userDrawn="1">
          <p15:clr>
            <a:srgbClr val="A4A3A4"/>
          </p15:clr>
        </p15:guide>
        <p15:guide id="49" orient="horz" pos="100" userDrawn="1">
          <p15:clr>
            <a:srgbClr val="A4A3A4"/>
          </p15:clr>
        </p15:guide>
        <p15:guide id="50" orient="horz" pos="200" userDrawn="1">
          <p15:clr>
            <a:srgbClr val="A4A3A4"/>
          </p15:clr>
        </p15:guide>
        <p15:guide id="51" orient="horz" pos="300" userDrawn="1">
          <p15:clr>
            <a:srgbClr val="A4A3A4"/>
          </p15:clr>
        </p15:guide>
        <p15:guide id="60" orient="horz" pos="1207" userDrawn="1">
          <p15:clr>
            <a:srgbClr val="A4A3A4"/>
          </p15:clr>
        </p15:guide>
        <p15:guide id="69" orient="horz" pos="2100" userDrawn="1">
          <p15:clr>
            <a:srgbClr val="A4A3A4"/>
          </p15:clr>
        </p15:guide>
        <p15:guide id="70" orient="horz" pos="2200" userDrawn="1">
          <p15:clr>
            <a:srgbClr val="A4A3A4"/>
          </p15:clr>
        </p15:guide>
        <p15:guide id="71" orient="horz" pos="2296" userDrawn="1">
          <p15:clr>
            <a:srgbClr val="A4A3A4"/>
          </p15:clr>
        </p15:guide>
        <p15:guide id="80" orient="horz" pos="3200" userDrawn="1">
          <p15:clr>
            <a:srgbClr val="A4A3A4"/>
          </p15:clr>
        </p15:guide>
        <p15:guide id="89" orient="horz" pos="4100" userDrawn="1">
          <p15:clr>
            <a:srgbClr val="A4A3A4"/>
          </p15:clr>
        </p15:guide>
        <p15:guide id="90" orient="horz" pos="4200" userDrawn="1">
          <p15:clr>
            <a:srgbClr val="A4A3A4"/>
          </p15:clr>
        </p15:guide>
        <p15:guide id="91" orient="horz" pos="4300" userDrawn="1">
          <p15:clr>
            <a:srgbClr val="A4A3A4"/>
          </p15:clr>
        </p15:guide>
        <p15:guide id="99" pos="143" userDrawn="1">
          <p15:clr>
            <a:srgbClr val="A4A3A4"/>
          </p15:clr>
        </p15:guide>
        <p15:guide id="107" pos="943" userDrawn="1">
          <p15:clr>
            <a:srgbClr val="A4A3A4"/>
          </p15:clr>
        </p15:guide>
        <p15:guide id="108" pos="1043" userDrawn="1">
          <p15:clr>
            <a:srgbClr val="A4A3A4"/>
          </p15:clr>
        </p15:guide>
        <p15:guide id="116" pos="1843" userDrawn="1">
          <p15:clr>
            <a:srgbClr val="A4A3A4"/>
          </p15:clr>
        </p15:guide>
        <p15:guide id="117" pos="1943" userDrawn="1">
          <p15:clr>
            <a:srgbClr val="A4A3A4"/>
          </p15:clr>
        </p15:guide>
        <p15:guide id="126" pos="2843" userDrawn="1">
          <p15:clr>
            <a:srgbClr val="A4A3A4"/>
          </p15:clr>
        </p15:guide>
        <p15:guide id="127" pos="2943" userDrawn="1">
          <p15:clr>
            <a:srgbClr val="A4A3A4"/>
          </p15:clr>
        </p15:guide>
        <p15:guide id="135" pos="3743" userDrawn="1">
          <p15:clr>
            <a:srgbClr val="A4A3A4"/>
          </p15:clr>
        </p15:guide>
        <p15:guide id="136" pos="3843" userDrawn="1">
          <p15:clr>
            <a:srgbClr val="A4A3A4"/>
          </p15:clr>
        </p15:guide>
        <p15:guide id="137" pos="52" userDrawn="1">
          <p15:clr>
            <a:srgbClr val="A4A3A4"/>
          </p15:clr>
        </p15:guide>
        <p15:guide id="138" pos="4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7725"/>
    <a:srgbClr val="89E0FF"/>
    <a:srgbClr val="DDDDFF"/>
    <a:srgbClr val="C5C5FF"/>
    <a:srgbClr val="FFFFFF"/>
    <a:srgbClr val="9999FF"/>
    <a:srgbClr val="F3F3FF"/>
    <a:srgbClr val="D8EEC0"/>
    <a:srgbClr val="FC9352"/>
    <a:srgbClr val="FED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89239D-2199-4C11-B6C9-E31D1885F23E}" v="2" dt="2024-04-15T12:11:52.415"/>
    <p1510:client id="{739764B5-7BE7-4C76-BAED-E6C1A3B4F70E}" v="4" dt="2024-04-15T13:54:02.789"/>
    <p1510:client id="{AD9066A3-D754-4860-A737-A6795D0CFA65}" v="2" dt="2024-04-16T11:39:46.389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75" autoAdjust="0"/>
  </p:normalViewPr>
  <p:slideViewPr>
    <p:cSldViewPr snapToGrid="0" snapToObjects="1">
      <p:cViewPr varScale="1">
        <p:scale>
          <a:sx n="94" d="100"/>
          <a:sy n="94" d="100"/>
        </p:scale>
        <p:origin x="84" y="984"/>
      </p:cViewPr>
      <p:guideLst>
        <p:guide pos="3940"/>
        <p:guide pos="4740"/>
        <p:guide pos="5640"/>
        <p:guide pos="5745"/>
        <p:guide pos="5836"/>
        <p:guide pos="6640"/>
        <p:guide pos="6743"/>
        <p:guide pos="7537"/>
        <p:guide pos="7640"/>
        <p:guide orient="horz"/>
        <p:guide orient="horz" pos="100"/>
        <p:guide orient="horz" pos="200"/>
        <p:guide orient="horz" pos="300"/>
        <p:guide orient="horz" pos="1207"/>
        <p:guide orient="horz" pos="2100"/>
        <p:guide orient="horz" pos="2200"/>
        <p:guide orient="horz" pos="2296"/>
        <p:guide orient="horz" pos="3200"/>
        <p:guide orient="horz" pos="4100"/>
        <p:guide orient="horz" pos="4200"/>
        <p:guide orient="horz" pos="4300"/>
        <p:guide pos="143"/>
        <p:guide pos="943"/>
        <p:guide pos="1043"/>
        <p:guide pos="1843"/>
        <p:guide pos="1943"/>
        <p:guide pos="2843"/>
        <p:guide pos="2943"/>
        <p:guide pos="3743"/>
        <p:guide pos="3843"/>
        <p:guide pos="52"/>
        <p:guide pos="4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512"/>
    </p:cViewPr>
  </p:sorterViewPr>
  <p:notesViewPr>
    <p:cSldViewPr snapToGrid="0" snapToObjects="1">
      <p:cViewPr varScale="1">
        <p:scale>
          <a:sx n="120" d="100"/>
          <a:sy n="120" d="100"/>
        </p:scale>
        <p:origin x="496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jca Balant" userId="ada546cc-0cf8-48c0-81da-8df6f101e38a" providerId="ADAL" clId="{AD9066A3-D754-4860-A737-A6795D0CFA65}"/>
    <pc:docChg chg="undo custSel addSld modSld">
      <pc:chgData name="Mojca Balant" userId="ada546cc-0cf8-48c0-81da-8df6f101e38a" providerId="ADAL" clId="{AD9066A3-D754-4860-A737-A6795D0CFA65}" dt="2024-04-16T11:41:26.894" v="473" actId="20577"/>
      <pc:docMkLst>
        <pc:docMk/>
      </pc:docMkLst>
      <pc:sldChg chg="modSp mod">
        <pc:chgData name="Mojca Balant" userId="ada546cc-0cf8-48c0-81da-8df6f101e38a" providerId="ADAL" clId="{AD9066A3-D754-4860-A737-A6795D0CFA65}" dt="2024-04-16T11:38:30.904" v="254" actId="6549"/>
        <pc:sldMkLst>
          <pc:docMk/>
          <pc:sldMk cId="2449958091" sldId="379"/>
        </pc:sldMkLst>
        <pc:spChg chg="mod">
          <ac:chgData name="Mojca Balant" userId="ada546cc-0cf8-48c0-81da-8df6f101e38a" providerId="ADAL" clId="{AD9066A3-D754-4860-A737-A6795D0CFA65}" dt="2024-04-16T11:38:30.904" v="254" actId="6549"/>
          <ac:spMkLst>
            <pc:docMk/>
            <pc:sldMk cId="2449958091" sldId="379"/>
            <ac:spMk id="7" creationId="{16D56BC7-136F-0B45-A37F-77DAC3A2B5CD}"/>
          </ac:spMkLst>
        </pc:spChg>
      </pc:sldChg>
      <pc:sldChg chg="modSp mod">
        <pc:chgData name="Mojca Balant" userId="ada546cc-0cf8-48c0-81da-8df6f101e38a" providerId="ADAL" clId="{AD9066A3-D754-4860-A737-A6795D0CFA65}" dt="2024-04-15T14:00:43.294" v="5" actId="207"/>
        <pc:sldMkLst>
          <pc:docMk/>
          <pc:sldMk cId="234150644" sldId="391"/>
        </pc:sldMkLst>
        <pc:spChg chg="mod">
          <ac:chgData name="Mojca Balant" userId="ada546cc-0cf8-48c0-81da-8df6f101e38a" providerId="ADAL" clId="{AD9066A3-D754-4860-A737-A6795D0CFA65}" dt="2024-04-15T14:00:43.294" v="5" actId="207"/>
          <ac:spMkLst>
            <pc:docMk/>
            <pc:sldMk cId="234150644" sldId="391"/>
            <ac:spMk id="7" creationId="{16D56BC7-136F-0B45-A37F-77DAC3A2B5CD}"/>
          </ac:spMkLst>
        </pc:spChg>
      </pc:sldChg>
      <pc:sldChg chg="modSp add mod">
        <pc:chgData name="Mojca Balant" userId="ada546cc-0cf8-48c0-81da-8df6f101e38a" providerId="ADAL" clId="{AD9066A3-D754-4860-A737-A6795D0CFA65}" dt="2024-04-16T11:41:26.894" v="473" actId="20577"/>
        <pc:sldMkLst>
          <pc:docMk/>
          <pc:sldMk cId="2110633721" sldId="393"/>
        </pc:sldMkLst>
        <pc:spChg chg="mod">
          <ac:chgData name="Mojca Balant" userId="ada546cc-0cf8-48c0-81da-8df6f101e38a" providerId="ADAL" clId="{AD9066A3-D754-4860-A737-A6795D0CFA65}" dt="2024-04-16T11:41:26.894" v="473" actId="20577"/>
          <ac:spMkLst>
            <pc:docMk/>
            <pc:sldMk cId="2110633721" sldId="393"/>
            <ac:spMk id="7" creationId="{16D56BC7-136F-0B45-A37F-77DAC3A2B5C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8B91C5-FA68-16AE-8F69-D2948A073A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2B1C57-3ADD-DD41-B98E-8776F1A7F9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sl-SI"/>
              <a:t>12. 10. 2022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29F0B-6777-FAB1-906C-346AA4BC27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73141-86FB-C0E4-EC77-E0E8AD0350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44D23-166D-45A1-82F4-1748FC26FF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191705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sl-SI"/>
              <a:t>12. 10. 2022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046D7-4AC8-EF4B-AFCE-99E28FF1F61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443681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82ED4-67D8-34FF-8E6D-61018B75734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sl-SI"/>
              <a:t>12. 10. 2022</a:t>
            </a:r>
          </a:p>
        </p:txBody>
      </p:sp>
    </p:spTree>
    <p:extLst>
      <p:ext uri="{BB962C8B-B14F-4D97-AF65-F5344CB8AC3E}">
        <p14:creationId xmlns:p14="http://schemas.microsoft.com/office/powerpoint/2010/main" val="649261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8CF553-AC5D-9F75-7F25-C16B4A1103E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sl-SI"/>
              <a:t>12. 10. 2022</a:t>
            </a:r>
          </a:p>
        </p:txBody>
      </p:sp>
    </p:spTree>
    <p:extLst>
      <p:ext uri="{BB962C8B-B14F-4D97-AF65-F5344CB8AC3E}">
        <p14:creationId xmlns:p14="http://schemas.microsoft.com/office/powerpoint/2010/main" val="205042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AE062-9C46-26FE-940A-B768E6043F3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sl-SI"/>
              <a:t>12. 10. 2022</a:t>
            </a:r>
          </a:p>
        </p:txBody>
      </p:sp>
    </p:spTree>
    <p:extLst>
      <p:ext uri="{BB962C8B-B14F-4D97-AF65-F5344CB8AC3E}">
        <p14:creationId xmlns:p14="http://schemas.microsoft.com/office/powerpoint/2010/main" val="787660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AE062-9C46-26FE-940A-B768E6043F3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sl-SI"/>
              <a:t>12. 10. 2022</a:t>
            </a:r>
          </a:p>
        </p:txBody>
      </p:sp>
    </p:spTree>
    <p:extLst>
      <p:ext uri="{BB962C8B-B14F-4D97-AF65-F5344CB8AC3E}">
        <p14:creationId xmlns:p14="http://schemas.microsoft.com/office/powerpoint/2010/main" val="2353857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AE062-9C46-26FE-940A-B768E6043F3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sl-SI"/>
              <a:t>12. 10. 2022</a:t>
            </a:r>
          </a:p>
        </p:txBody>
      </p:sp>
    </p:spTree>
    <p:extLst>
      <p:ext uri="{BB962C8B-B14F-4D97-AF65-F5344CB8AC3E}">
        <p14:creationId xmlns:p14="http://schemas.microsoft.com/office/powerpoint/2010/main" val="1758988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AE062-9C46-26FE-940A-B768E6043F3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sl-SI"/>
              <a:t>12. 10. 2022</a:t>
            </a:r>
          </a:p>
        </p:txBody>
      </p:sp>
    </p:spTree>
    <p:extLst>
      <p:ext uri="{BB962C8B-B14F-4D97-AF65-F5344CB8AC3E}">
        <p14:creationId xmlns:p14="http://schemas.microsoft.com/office/powerpoint/2010/main" val="473898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AE062-9C46-26FE-940A-B768E6043F3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sl-SI"/>
              <a:t>12. 10. 2022</a:t>
            </a:r>
          </a:p>
        </p:txBody>
      </p:sp>
    </p:spTree>
    <p:extLst>
      <p:ext uri="{BB962C8B-B14F-4D97-AF65-F5344CB8AC3E}">
        <p14:creationId xmlns:p14="http://schemas.microsoft.com/office/powerpoint/2010/main" val="791687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AE062-9C46-26FE-940A-B768E6043F3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sl-SI"/>
              <a:t>12. 10. 2022</a:t>
            </a:r>
          </a:p>
        </p:txBody>
      </p:sp>
    </p:spTree>
    <p:extLst>
      <p:ext uri="{BB962C8B-B14F-4D97-AF65-F5344CB8AC3E}">
        <p14:creationId xmlns:p14="http://schemas.microsoft.com/office/powerpoint/2010/main" val="218373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AE062-9C46-26FE-940A-B768E6043F3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sl-SI"/>
              <a:t>12. 10. 2022</a:t>
            </a:r>
          </a:p>
        </p:txBody>
      </p:sp>
    </p:spTree>
    <p:extLst>
      <p:ext uri="{BB962C8B-B14F-4D97-AF65-F5344CB8AC3E}">
        <p14:creationId xmlns:p14="http://schemas.microsoft.com/office/powerpoint/2010/main" val="590314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AE062-9C46-26FE-940A-B768E6043F3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sl-SI"/>
              <a:t>12. 10. 2022</a:t>
            </a:r>
          </a:p>
        </p:txBody>
      </p:sp>
    </p:spTree>
    <p:extLst>
      <p:ext uri="{BB962C8B-B14F-4D97-AF65-F5344CB8AC3E}">
        <p14:creationId xmlns:p14="http://schemas.microsoft.com/office/powerpoint/2010/main" val="37114984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AE062-9C46-26FE-940A-B768E6043F3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sl-SI"/>
              <a:t>12. 10. 2022</a:t>
            </a:r>
          </a:p>
        </p:txBody>
      </p:sp>
    </p:spTree>
    <p:extLst>
      <p:ext uri="{BB962C8B-B14F-4D97-AF65-F5344CB8AC3E}">
        <p14:creationId xmlns:p14="http://schemas.microsoft.com/office/powerpoint/2010/main" val="3677248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AE062-9C46-26FE-940A-B768E6043F3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sl-SI"/>
              <a:t>12. 10. 2022</a:t>
            </a:r>
          </a:p>
        </p:txBody>
      </p:sp>
    </p:spTree>
    <p:extLst>
      <p:ext uri="{BB962C8B-B14F-4D97-AF65-F5344CB8AC3E}">
        <p14:creationId xmlns:p14="http://schemas.microsoft.com/office/powerpoint/2010/main" val="15720693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AE062-9C46-26FE-940A-B768E6043F3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sl-SI"/>
              <a:t>12. 10. 2022</a:t>
            </a:r>
          </a:p>
        </p:txBody>
      </p:sp>
    </p:spTree>
    <p:extLst>
      <p:ext uri="{BB962C8B-B14F-4D97-AF65-F5344CB8AC3E}">
        <p14:creationId xmlns:p14="http://schemas.microsoft.com/office/powerpoint/2010/main" val="34602653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046D7-4AC8-EF4B-AFCE-99E28FF1F612}" type="slidenum">
              <a:rPr lang="sl-SI" smtClean="0"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87719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AE062-9C46-26FE-940A-B768E6043F3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sl-SI"/>
              <a:t>12. 10. 2022</a:t>
            </a:r>
          </a:p>
        </p:txBody>
      </p:sp>
    </p:spTree>
    <p:extLst>
      <p:ext uri="{BB962C8B-B14F-4D97-AF65-F5344CB8AC3E}">
        <p14:creationId xmlns:p14="http://schemas.microsoft.com/office/powerpoint/2010/main" val="16637891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AE062-9C46-26FE-940A-B768E6043F3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sl-SI"/>
              <a:t>12. 10. 2022</a:t>
            </a:r>
          </a:p>
        </p:txBody>
      </p:sp>
    </p:spTree>
    <p:extLst>
      <p:ext uri="{BB962C8B-B14F-4D97-AF65-F5344CB8AC3E}">
        <p14:creationId xmlns:p14="http://schemas.microsoft.com/office/powerpoint/2010/main" val="11065281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AE062-9C46-26FE-940A-B768E6043F3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sl-SI"/>
              <a:t>12. 10. 2022</a:t>
            </a:r>
          </a:p>
        </p:txBody>
      </p:sp>
    </p:spTree>
    <p:extLst>
      <p:ext uri="{BB962C8B-B14F-4D97-AF65-F5344CB8AC3E}">
        <p14:creationId xmlns:p14="http://schemas.microsoft.com/office/powerpoint/2010/main" val="108170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D9CD1-73D3-F7FA-62AB-EA2F90261E8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sl-SI"/>
              <a:t>12. 10. 2022</a:t>
            </a:r>
          </a:p>
        </p:txBody>
      </p:sp>
    </p:spTree>
    <p:extLst>
      <p:ext uri="{BB962C8B-B14F-4D97-AF65-F5344CB8AC3E}">
        <p14:creationId xmlns:p14="http://schemas.microsoft.com/office/powerpoint/2010/main" val="1630875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AE062-9C46-26FE-940A-B768E6043F3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sl-SI"/>
              <a:t>12. 10. 2022</a:t>
            </a:r>
          </a:p>
        </p:txBody>
      </p:sp>
    </p:spTree>
    <p:extLst>
      <p:ext uri="{BB962C8B-B14F-4D97-AF65-F5344CB8AC3E}">
        <p14:creationId xmlns:p14="http://schemas.microsoft.com/office/powerpoint/2010/main" val="3371052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AE062-9C46-26FE-940A-B768E6043F3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sl-SI"/>
              <a:t>12. 10. 2022</a:t>
            </a:r>
          </a:p>
        </p:txBody>
      </p:sp>
    </p:spTree>
    <p:extLst>
      <p:ext uri="{BB962C8B-B14F-4D97-AF65-F5344CB8AC3E}">
        <p14:creationId xmlns:p14="http://schemas.microsoft.com/office/powerpoint/2010/main" val="354477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AE062-9C46-26FE-940A-B768E6043F3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sl-SI"/>
              <a:t>12. 10. 2022</a:t>
            </a:r>
          </a:p>
        </p:txBody>
      </p:sp>
    </p:spTree>
    <p:extLst>
      <p:ext uri="{BB962C8B-B14F-4D97-AF65-F5344CB8AC3E}">
        <p14:creationId xmlns:p14="http://schemas.microsoft.com/office/powerpoint/2010/main" val="836990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AE062-9C46-26FE-940A-B768E6043F3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sl-SI"/>
              <a:t>12. 10. 2022</a:t>
            </a:r>
          </a:p>
        </p:txBody>
      </p:sp>
    </p:spTree>
    <p:extLst>
      <p:ext uri="{BB962C8B-B14F-4D97-AF65-F5344CB8AC3E}">
        <p14:creationId xmlns:p14="http://schemas.microsoft.com/office/powerpoint/2010/main" val="2709750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AE062-9C46-26FE-940A-B768E6043F3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sl-SI"/>
              <a:t>12. 10. 2022</a:t>
            </a:r>
          </a:p>
        </p:txBody>
      </p:sp>
    </p:spTree>
    <p:extLst>
      <p:ext uri="{BB962C8B-B14F-4D97-AF65-F5344CB8AC3E}">
        <p14:creationId xmlns:p14="http://schemas.microsoft.com/office/powerpoint/2010/main" val="2454942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AE062-9C46-26FE-940A-B768E6043F3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sl-SI"/>
              <a:t>12. 10. 2022</a:t>
            </a:r>
          </a:p>
        </p:txBody>
      </p:sp>
    </p:spTree>
    <p:extLst>
      <p:ext uri="{BB962C8B-B14F-4D97-AF65-F5344CB8AC3E}">
        <p14:creationId xmlns:p14="http://schemas.microsoft.com/office/powerpoint/2010/main" val="2771122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AE062-9C46-26FE-940A-B768E6043F3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sl-SI"/>
              <a:t>12. 10. 2022</a:t>
            </a:r>
          </a:p>
        </p:txBody>
      </p:sp>
    </p:spTree>
    <p:extLst>
      <p:ext uri="{BB962C8B-B14F-4D97-AF65-F5344CB8AC3E}">
        <p14:creationId xmlns:p14="http://schemas.microsoft.com/office/powerpoint/2010/main" val="1409853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zdno_zeleno_ozad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5437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lo_ozadj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3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_ozadj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105812A-2E13-5542-8A73-30A69CFB1F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918495"/>
            <a:ext cx="2925763" cy="3166269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0080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lo_ozadj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B744E292-37B8-F64E-8D1A-0DBAC79401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55719" y="3651250"/>
            <a:ext cx="2697781" cy="3333750"/>
          </a:xfrm>
          <a:prstGeom prst="rect">
            <a:avLst/>
          </a:prstGeom>
        </p:spPr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820E1278-4138-F146-BB0B-74ADED0D04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71969" y="-2133"/>
            <a:ext cx="2697781" cy="3333750"/>
          </a:xfrm>
          <a:prstGeom prst="rect">
            <a:avLst/>
          </a:prstGeom>
        </p:spPr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CA6F504E-2AE3-FF4F-B97C-4991D2EC62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44232" y="0"/>
            <a:ext cx="2697781" cy="333375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609442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lo_ozadj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E131E14-1EDE-D14F-A22C-8674DE5702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70425" y="1912938"/>
            <a:ext cx="7521575" cy="3168650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0834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gljeno_črno_ozadje">
    <p:bg>
      <p:bgPr>
        <a:solidFill>
          <a:srgbClr val="23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8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ozdno_zeleno_ozad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99B97A-084A-5841-BA2D-842AF98A08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229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ozdno_zeleno_ozad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D8EB56F8-10E1-6A4A-AA8E-89CFC9C128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918495"/>
            <a:ext cx="2925763" cy="3166269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1186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ozdno_zeleno_ozad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5DEE9DA2-4261-FC47-A821-B452F96DC5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55719" y="3651250"/>
            <a:ext cx="2697781" cy="3333750"/>
          </a:xfrm>
          <a:prstGeom prst="rect">
            <a:avLst/>
          </a:prstGeom>
        </p:spPr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788482B2-82BA-D247-8B1C-EFFFDB0941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71969" y="-2133"/>
            <a:ext cx="2697781" cy="3333750"/>
          </a:xfrm>
          <a:prstGeom prst="rect">
            <a:avLst/>
          </a:prstGeom>
        </p:spPr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7500976-4C1B-564A-A5F6-12157F6BBF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44232" y="0"/>
            <a:ext cx="2697781" cy="333375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41857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ozdno_zeleno_ozad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2F31769-7943-7B41-A374-739678AB56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70425" y="1912938"/>
            <a:ext cx="7521575" cy="3168650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9677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mazano_belo_ozadje">
    <p:bg>
      <p:bgPr>
        <a:solidFill>
          <a:srgbClr val="F9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azano_belo_ozadje">
    <p:bg>
      <p:bgPr>
        <a:solidFill>
          <a:srgbClr val="F9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84C20D1-6C3C-664E-B07F-8CF2E71880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918495"/>
            <a:ext cx="2925763" cy="3166269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351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mazano_belo_ozadje">
    <p:bg>
      <p:bgPr>
        <a:solidFill>
          <a:srgbClr val="F9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27502F87-4E67-A548-AC88-AFD3498F77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55719" y="3651250"/>
            <a:ext cx="2697781" cy="3333750"/>
          </a:xfrm>
          <a:prstGeom prst="rect">
            <a:avLst/>
          </a:prstGeom>
        </p:spPr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3762955A-8959-1E46-A5CC-4CFB11D1D3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71969" y="-2133"/>
            <a:ext cx="2697781" cy="3333750"/>
          </a:xfrm>
          <a:prstGeom prst="rect">
            <a:avLst/>
          </a:prstGeom>
        </p:spPr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BC0D0A50-DFBC-FB47-A041-D871001AAE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44232" y="0"/>
            <a:ext cx="2697781" cy="333375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3532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mazano_belo_ozadje">
    <p:bg>
      <p:bgPr>
        <a:solidFill>
          <a:srgbClr val="F9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71894150-2408-3944-A4FC-4F48684B62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70425" y="1912938"/>
            <a:ext cx="7521575" cy="3168650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742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F3C8F7-85B7-1C4C-90B6-6A2957151342}"/>
              </a:ext>
            </a:extLst>
          </p:cNvPr>
          <p:cNvSpPr txBox="1"/>
          <p:nvPr userDrawn="1"/>
        </p:nvSpPr>
        <p:spPr>
          <a:xfrm rot="16200000">
            <a:off x="-639557" y="5808745"/>
            <a:ext cx="1672934" cy="21544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sl-SI" sz="800" dirty="0">
                <a:solidFill>
                  <a:srgbClr val="F9F5F2"/>
                </a:solidFill>
                <a:latin typeface="Recoleta" pitchFamily="2" charset="77"/>
              </a:rPr>
              <a:t>www.care4climate.si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E90F60-4BF9-824F-B023-77C1941AC5FC}"/>
              </a:ext>
            </a:extLst>
          </p:cNvPr>
          <p:cNvSpPr txBox="1"/>
          <p:nvPr userDrawn="1"/>
        </p:nvSpPr>
        <p:spPr>
          <a:xfrm rot="5400000">
            <a:off x="10375020" y="1593376"/>
            <a:ext cx="3265304" cy="21544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800" dirty="0" err="1">
                <a:solidFill>
                  <a:srgbClr val="231F20"/>
                </a:solidFill>
                <a:latin typeface="Recoleta" pitchFamily="2" charset="77"/>
              </a:rPr>
              <a:t>Izdelava</a:t>
            </a:r>
            <a:r>
              <a:rPr lang="en-US" sz="800" dirty="0">
                <a:solidFill>
                  <a:srgbClr val="231F20"/>
                </a:solidFill>
                <a:latin typeface="Recoleta" pitchFamily="2" charset="77"/>
              </a:rPr>
              <a:t> </a:t>
            </a:r>
            <a:r>
              <a:rPr lang="en-US" sz="800" dirty="0" err="1">
                <a:solidFill>
                  <a:srgbClr val="231F20"/>
                </a:solidFill>
                <a:latin typeface="Recoleta" pitchFamily="2" charset="77"/>
              </a:rPr>
              <a:t>mobilnostnih</a:t>
            </a:r>
            <a:r>
              <a:rPr lang="en-US" sz="800" dirty="0">
                <a:solidFill>
                  <a:srgbClr val="231F20"/>
                </a:solidFill>
                <a:latin typeface="Recoleta" pitchFamily="2" charset="77"/>
              </a:rPr>
              <a:t> </a:t>
            </a:r>
            <a:r>
              <a:rPr lang="en-US" sz="800" dirty="0" err="1">
                <a:solidFill>
                  <a:srgbClr val="231F20"/>
                </a:solidFill>
                <a:latin typeface="Recoleta" pitchFamily="2" charset="77"/>
              </a:rPr>
              <a:t>načrtov</a:t>
            </a:r>
            <a:r>
              <a:rPr lang="en-US" sz="800" dirty="0">
                <a:solidFill>
                  <a:srgbClr val="231F20"/>
                </a:solidFill>
                <a:latin typeface="Recoleta" pitchFamily="2" charset="77"/>
              </a:rPr>
              <a:t> za </a:t>
            </a:r>
            <a:r>
              <a:rPr lang="en-US" sz="800" dirty="0" err="1">
                <a:solidFill>
                  <a:srgbClr val="231F20"/>
                </a:solidFill>
                <a:latin typeface="Recoleta" pitchFamily="2" charset="77"/>
              </a:rPr>
              <a:t>ustanove</a:t>
            </a:r>
            <a:r>
              <a:rPr lang="en-US" sz="800" dirty="0">
                <a:solidFill>
                  <a:srgbClr val="231F20"/>
                </a:solidFill>
                <a:latin typeface="Recoleta" pitchFamily="2" charset="77"/>
              </a:rPr>
              <a:t>, </a:t>
            </a:r>
            <a:r>
              <a:rPr lang="en-US" sz="800" dirty="0" err="1">
                <a:solidFill>
                  <a:srgbClr val="231F20"/>
                </a:solidFill>
                <a:latin typeface="Recoleta" pitchFamily="2" charset="77"/>
              </a:rPr>
              <a:t>izobraževanje</a:t>
            </a:r>
            <a:r>
              <a:rPr lang="en-US" sz="800" dirty="0">
                <a:solidFill>
                  <a:srgbClr val="231F20"/>
                </a:solidFill>
                <a:latin typeface="Recoleta" pitchFamily="2" charset="77"/>
              </a:rPr>
              <a:t>, 4. 12. 2019</a:t>
            </a:r>
            <a:endParaRPr lang="sl-SI" sz="800" dirty="0">
              <a:solidFill>
                <a:srgbClr val="231F20"/>
              </a:solidFill>
              <a:latin typeface="Recoleta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17ED89-A230-EB47-B614-86713E83EF94}"/>
              </a:ext>
            </a:extLst>
          </p:cNvPr>
          <p:cNvSpPr txBox="1"/>
          <p:nvPr userDrawn="1"/>
        </p:nvSpPr>
        <p:spPr>
          <a:xfrm>
            <a:off x="11121228" y="6537490"/>
            <a:ext cx="1007952" cy="21544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sl-SI" sz="800" dirty="0">
                <a:solidFill>
                  <a:srgbClr val="231F20"/>
                </a:solidFill>
                <a:latin typeface="Recoleta" pitchFamily="2" charset="77"/>
              </a:rPr>
              <a:t>Stran </a:t>
            </a:r>
            <a:fld id="{E86CDF3C-F183-A349-8139-DCF7409DD5E9}" type="slidenum">
              <a:rPr lang="sl-SI" sz="800" smtClean="0">
                <a:latin typeface="Recoleta" pitchFamily="2" charset="77"/>
              </a:rPr>
              <a:pPr/>
              <a:t>‹#›</a:t>
            </a:fld>
            <a:endParaRPr lang="sl-SI" sz="800" dirty="0">
              <a:solidFill>
                <a:srgbClr val="231F20"/>
              </a:solidFill>
              <a:latin typeface="Recole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2220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3" r:id="rId3"/>
    <p:sldLayoutId id="2147483655" r:id="rId4"/>
    <p:sldLayoutId id="2147483656" r:id="rId5"/>
    <p:sldLayoutId id="2147483662" r:id="rId6"/>
    <p:sldLayoutId id="2147483651" r:id="rId7"/>
    <p:sldLayoutId id="2147483658" r:id="rId8"/>
    <p:sldLayoutId id="2147483659" r:id="rId9"/>
    <p:sldLayoutId id="2147483661" r:id="rId10"/>
    <p:sldLayoutId id="2147483653" r:id="rId11"/>
    <p:sldLayoutId id="2147483660" r:id="rId12"/>
    <p:sldLayoutId id="2147483654" r:id="rId13"/>
    <p:sldLayoutId id="214748365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hyperlink" Target="https://www.sptm.si/application/files/6016/6435/7886/SPTM_Brosura_Vkljucevanje_2022_web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gp.mope@gov.s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tm.si/praksa/presoja-cp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C48419C-71F1-8BCF-4C06-ACC1E98B2415}"/>
              </a:ext>
            </a:extLst>
          </p:cNvPr>
          <p:cNvSpPr/>
          <p:nvPr/>
        </p:nvSpPr>
        <p:spPr>
          <a:xfrm>
            <a:off x="851578" y="2151"/>
            <a:ext cx="10488842" cy="6869624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A1DBF08-E8BF-997C-1896-EBA8604E7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10378" b="10378"/>
          <a:stretch/>
        </p:blipFill>
        <p:spPr bwMode="auto">
          <a:xfrm>
            <a:off x="6095207" y="3791164"/>
            <a:ext cx="5245211" cy="308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1134042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0" y="0"/>
            <a:ext cx="851579" cy="6857999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11340419" y="11625"/>
            <a:ext cx="851579" cy="6857999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4D04B7-45D3-9C16-71A4-4231D912AD7C}"/>
              </a:ext>
            </a:extLst>
          </p:cNvPr>
          <p:cNvSpPr txBox="1"/>
          <p:nvPr/>
        </p:nvSpPr>
        <p:spPr>
          <a:xfrm>
            <a:off x="1732360" y="2036839"/>
            <a:ext cx="4286250" cy="1754326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sl-SI" sz="3600" dirty="0">
                <a:solidFill>
                  <a:srgbClr val="FFFFFF"/>
                </a:solidFill>
                <a:latin typeface="Recoleta" pitchFamily="2" charset="77"/>
              </a:rPr>
              <a:t>Presoja kakovosti vsebine OCPS</a:t>
            </a:r>
          </a:p>
          <a:p>
            <a:r>
              <a:rPr lang="sl-SI" dirty="0">
                <a:solidFill>
                  <a:srgbClr val="FFFFFF"/>
                </a:solidFill>
                <a:latin typeface="Recoleta" pitchFamily="2" charset="77"/>
              </a:rPr>
              <a:t>Mojca Balant, UIRS</a:t>
            </a:r>
            <a:r>
              <a:rPr lang="en-GB" dirty="0">
                <a:solidFill>
                  <a:srgbClr val="FFFFFF"/>
                </a:solidFill>
                <a:latin typeface="Recoleta" pitchFamily="2" charset="77"/>
              </a:rPr>
              <a:t> in</a:t>
            </a:r>
          </a:p>
          <a:p>
            <a:r>
              <a:rPr lang="en-GB" dirty="0">
                <a:solidFill>
                  <a:srgbClr val="FFFFFF"/>
                </a:solidFill>
                <a:latin typeface="Recoleta" pitchFamily="2" charset="77"/>
              </a:rPr>
              <a:t>Zlatko Podgorski, MOPE</a:t>
            </a:r>
            <a:endParaRPr lang="sl-SI" dirty="0">
              <a:solidFill>
                <a:srgbClr val="FFFFFF"/>
              </a:solidFill>
              <a:latin typeface="Recoleta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5D2167-A6BD-9F20-759F-23668527BD14}"/>
              </a:ext>
            </a:extLst>
          </p:cNvPr>
          <p:cNvSpPr txBox="1"/>
          <p:nvPr/>
        </p:nvSpPr>
        <p:spPr>
          <a:xfrm>
            <a:off x="1732360" y="5591778"/>
            <a:ext cx="4286250" cy="71173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dirty="0">
                <a:solidFill>
                  <a:srgbClr val="FFFFFF"/>
                </a:solidFill>
                <a:latin typeface="Recoleta" pitchFamily="2" charset="77"/>
              </a:rPr>
              <a:t>Izobraževanje za skrbnike OCPS (občine)</a:t>
            </a:r>
          </a:p>
          <a:p>
            <a:pPr>
              <a:lnSpc>
                <a:spcPct val="150000"/>
              </a:lnSpc>
            </a:pPr>
            <a:r>
              <a:rPr lang="sl-SI" sz="1400" dirty="0">
                <a:solidFill>
                  <a:srgbClr val="FFFFFF"/>
                </a:solidFill>
                <a:latin typeface="Recoleta" pitchFamily="2" charset="77"/>
              </a:rPr>
              <a:t>Spletni dogodek, 1</a:t>
            </a:r>
            <a:r>
              <a:rPr lang="en-GB" sz="1400" dirty="0">
                <a:solidFill>
                  <a:srgbClr val="FFFFFF"/>
                </a:solidFill>
                <a:latin typeface="Recoleta" pitchFamily="2" charset="77"/>
              </a:rPr>
              <a:t>6</a:t>
            </a:r>
            <a:r>
              <a:rPr lang="sl-SI" sz="1400" dirty="0">
                <a:solidFill>
                  <a:srgbClr val="FFFFFF"/>
                </a:solidFill>
                <a:latin typeface="Recoleta" pitchFamily="2" charset="77"/>
              </a:rPr>
              <a:t>. april 202</a:t>
            </a:r>
            <a:r>
              <a:rPr lang="en-GB" sz="1400" dirty="0">
                <a:solidFill>
                  <a:srgbClr val="FFFFFF"/>
                </a:solidFill>
                <a:latin typeface="Recoleta" pitchFamily="2" charset="77"/>
              </a:rPr>
              <a:t>4</a:t>
            </a:r>
            <a:endParaRPr lang="sl-SI" sz="1400" dirty="0">
              <a:solidFill>
                <a:srgbClr val="FFFFFF"/>
              </a:solidFill>
              <a:latin typeface="Recoleta" pitchFamily="2" charset="77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41132143-B56B-FEC3-2290-E466E1400C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92" y="6428190"/>
            <a:ext cx="134810" cy="281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DD2763-6983-4DA9-9E2F-2D6C8C735DF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480"/>
          <a:stretch/>
        </p:blipFill>
        <p:spPr>
          <a:xfrm>
            <a:off x="3168348" y="6463830"/>
            <a:ext cx="1032105" cy="25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81E7B9-4614-51BF-B42B-33E36A1F6E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4931" y="6442965"/>
            <a:ext cx="851579" cy="27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77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1134042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11340421" y="-1"/>
            <a:ext cx="851579" cy="685799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0" y="0"/>
            <a:ext cx="851579" cy="685799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399BB7-46F6-2B81-29E5-D9A2AEA41DD7}"/>
              </a:ext>
            </a:extLst>
          </p:cNvPr>
          <p:cNvSpPr txBox="1"/>
          <p:nvPr/>
        </p:nvSpPr>
        <p:spPr>
          <a:xfrm>
            <a:off x="1676400" y="1839036"/>
            <a:ext cx="8839200" cy="3179928"/>
          </a:xfrm>
          <a:prstGeom prst="rect">
            <a:avLst/>
          </a:prstGeom>
          <a:solidFill>
            <a:schemeClr val="accent4"/>
          </a:solidFill>
        </p:spPr>
        <p:txBody>
          <a:bodyPr wrap="square" lIns="288000" rIns="288000" anchor="ctr">
            <a:no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sl-SI" sz="2800" b="1" dirty="0">
                <a:latin typeface="Recoleta" panose="020B0604020202020204" charset="-18"/>
              </a:rPr>
              <a:t>V splošnem se preverja in krepi vsebinska navezava med ključnimi elementi CPS:               vizija – cilji – ključni izzivi in priložnosti – prioritete - strateška vodila – akcijski načrt.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5DBDFC-C833-BC20-E39D-7683444BDE56}"/>
              </a:ext>
            </a:extLst>
          </p:cNvPr>
          <p:cNvSpPr txBox="1"/>
          <p:nvPr/>
        </p:nvSpPr>
        <p:spPr>
          <a:xfrm>
            <a:off x="1354975" y="679263"/>
            <a:ext cx="859313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sl-SI" sz="3200" b="1" dirty="0">
                <a:solidFill>
                  <a:srgbClr val="231F20"/>
                </a:solidFill>
                <a:latin typeface="Recoleta" pitchFamily="2" charset="77"/>
              </a:rPr>
              <a:t>Namen</a:t>
            </a:r>
          </a:p>
        </p:txBody>
      </p:sp>
    </p:spTree>
    <p:extLst>
      <p:ext uri="{BB962C8B-B14F-4D97-AF65-F5344CB8AC3E}">
        <p14:creationId xmlns:p14="http://schemas.microsoft.com/office/powerpoint/2010/main" val="2567581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1134042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0" y="0"/>
            <a:ext cx="851579" cy="685799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11340419" y="11625"/>
            <a:ext cx="851579" cy="685799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8B88DA-FA74-3761-A925-0EE1E4D8E5DB}"/>
              </a:ext>
            </a:extLst>
          </p:cNvPr>
          <p:cNvSpPr txBox="1"/>
          <p:nvPr/>
        </p:nvSpPr>
        <p:spPr>
          <a:xfrm>
            <a:off x="1354975" y="2732739"/>
            <a:ext cx="859313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sl-SI" sz="4400" dirty="0">
                <a:solidFill>
                  <a:srgbClr val="231F20"/>
                </a:solidFill>
                <a:latin typeface="Recoleta" pitchFamily="2" charset="77"/>
              </a:rPr>
              <a:t>Gradiva za presojo</a:t>
            </a:r>
          </a:p>
        </p:txBody>
      </p:sp>
    </p:spTree>
    <p:extLst>
      <p:ext uri="{BB962C8B-B14F-4D97-AF65-F5344CB8AC3E}">
        <p14:creationId xmlns:p14="http://schemas.microsoft.com/office/powerpoint/2010/main" val="566756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4BA356-0AA2-4FFC-5D40-D23004A41F8A}"/>
              </a:ext>
            </a:extLst>
          </p:cNvPr>
          <p:cNvSpPr txBox="1"/>
          <p:nvPr/>
        </p:nvSpPr>
        <p:spPr>
          <a:xfrm>
            <a:off x="1354975" y="1531842"/>
            <a:ext cx="9485478" cy="1263217"/>
          </a:xfrm>
          <a:prstGeom prst="rect">
            <a:avLst/>
          </a:prstGeom>
          <a:solidFill>
            <a:srgbClr val="9999FF"/>
          </a:solidFill>
        </p:spPr>
        <p:txBody>
          <a:bodyPr wrap="square" tIns="108000" rtlCol="0" anchor="t" anchorCtr="0">
            <a:spAutoFit/>
          </a:bodyPr>
          <a:lstStyle/>
          <a:p>
            <a:r>
              <a:rPr lang="sl-SI" sz="2400" dirty="0">
                <a:solidFill>
                  <a:schemeClr val="tx1"/>
                </a:solidFill>
                <a:latin typeface="Recoleta" panose="020B0604020202020204" charset="-18"/>
              </a:rPr>
              <a:t>5</a:t>
            </a:r>
            <a:r>
              <a:rPr lang="en-GB" sz="2400" dirty="0">
                <a:solidFill>
                  <a:schemeClr val="tx1"/>
                </a:solidFill>
                <a:latin typeface="Recoleta" panose="020B0604020202020204" charset="-18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Recoleta" panose="020B0604020202020204" charset="-18"/>
              </a:rPr>
              <a:t>sinteznih</a:t>
            </a:r>
            <a:r>
              <a:rPr lang="en-GB" sz="2400" dirty="0">
                <a:solidFill>
                  <a:schemeClr val="tx1"/>
                </a:solidFill>
                <a:latin typeface="Recoleta" panose="020B0604020202020204" charset="-18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Recoleta" panose="020B0604020202020204" charset="-18"/>
              </a:rPr>
              <a:t>gradiv</a:t>
            </a:r>
            <a:endParaRPr lang="sl-SI" sz="2400" dirty="0">
              <a:solidFill>
                <a:schemeClr val="tx1"/>
              </a:solidFill>
              <a:latin typeface="Recoleta" panose="020B0604020202020204" charset="-18"/>
            </a:endParaRPr>
          </a:p>
          <a:p>
            <a:pPr marL="342900" indent="-342900">
              <a:buFontTx/>
              <a:buChar char="-"/>
            </a:pPr>
            <a:r>
              <a:rPr lang="sl-SI" sz="2400" dirty="0">
                <a:solidFill>
                  <a:schemeClr val="tx1"/>
                </a:solidFill>
                <a:latin typeface="Recoleta" panose="020B0604020202020204" charset="-18"/>
              </a:rPr>
              <a:t>so del poročil o pripravi OCPS</a:t>
            </a:r>
          </a:p>
          <a:p>
            <a:pPr marL="342900" indent="-342900">
              <a:buFontTx/>
              <a:buChar char="-"/>
            </a:pPr>
            <a:r>
              <a:rPr lang="sl-SI" sz="2400" dirty="0">
                <a:solidFill>
                  <a:schemeClr val="tx1"/>
                </a:solidFill>
                <a:latin typeface="Recoleta" panose="020B0604020202020204" charset="-18"/>
              </a:rPr>
              <a:t>vsebovati morajo vse vsebine za presojo</a:t>
            </a:r>
            <a:endParaRPr lang="en-GB" sz="2400" dirty="0">
              <a:solidFill>
                <a:schemeClr val="tx1"/>
              </a:solidFill>
              <a:latin typeface="Recoleta" panose="020B0604020202020204" charset="-1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1134042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0" y="0"/>
            <a:ext cx="851579" cy="685799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11340419" y="11625"/>
            <a:ext cx="851579" cy="685799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8B88DA-FA74-3761-A925-0EE1E4D8E5DB}"/>
              </a:ext>
            </a:extLst>
          </p:cNvPr>
          <p:cNvSpPr txBox="1"/>
          <p:nvPr/>
        </p:nvSpPr>
        <p:spPr>
          <a:xfrm>
            <a:off x="1354975" y="679263"/>
            <a:ext cx="908843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sl-SI" sz="3200" b="1" dirty="0">
                <a:solidFill>
                  <a:srgbClr val="231F20"/>
                </a:solidFill>
                <a:latin typeface="Recoleta" pitchFamily="2" charset="77"/>
              </a:rPr>
              <a:t>Pregled </a:t>
            </a:r>
            <a:r>
              <a:rPr lang="sl-SI" sz="3200" b="1" u="sng" dirty="0">
                <a:solidFill>
                  <a:srgbClr val="231F20"/>
                </a:solidFill>
                <a:latin typeface="Recoleta" pitchFamily="2" charset="77"/>
              </a:rPr>
              <a:t>sinteznih gradiv</a:t>
            </a:r>
            <a:r>
              <a:rPr lang="sl-SI" sz="3200" b="1" dirty="0">
                <a:solidFill>
                  <a:srgbClr val="231F20"/>
                </a:solidFill>
                <a:latin typeface="Recoleta" pitchFamily="2" charset="77"/>
              </a:rPr>
              <a:t> priprave OCPS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4F1815-32B8-C525-2CBC-8CB59A7AB0D3}"/>
              </a:ext>
            </a:extLst>
          </p:cNvPr>
          <p:cNvGrpSpPr/>
          <p:nvPr/>
        </p:nvGrpSpPr>
        <p:grpSpPr>
          <a:xfrm>
            <a:off x="4753339" y="3061917"/>
            <a:ext cx="2934839" cy="2844228"/>
            <a:chOff x="5226050" y="846283"/>
            <a:chExt cx="5673435" cy="567343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D8B11D5-EB3F-20ED-DF75-F1F8978A4780}"/>
                </a:ext>
              </a:extLst>
            </p:cNvPr>
            <p:cNvSpPr/>
            <p:nvPr/>
          </p:nvSpPr>
          <p:spPr>
            <a:xfrm>
              <a:off x="5226050" y="846283"/>
              <a:ext cx="5673435" cy="5673435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 l="-1000" r="-1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135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14C1E-21C1-C3E9-7F78-B1D24798FB56}"/>
                </a:ext>
              </a:extLst>
            </p:cNvPr>
            <p:cNvSpPr/>
            <p:nvPr/>
          </p:nvSpPr>
          <p:spPr>
            <a:xfrm>
              <a:off x="7484011" y="3071567"/>
              <a:ext cx="1097281" cy="1097281"/>
            </a:xfrm>
            <a:prstGeom prst="ellipse">
              <a:avLst/>
            </a:prstGeom>
            <a:blipFill>
              <a:blip r:embed="rId5"/>
              <a:stretch>
                <a:fillRect l="-1000" r="-1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1350"/>
            </a:p>
          </p:txBody>
        </p:sp>
      </p:grp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EA503C51-02AC-03CA-244D-BDD699A5AF22}"/>
              </a:ext>
            </a:extLst>
          </p:cNvPr>
          <p:cNvSpPr/>
          <p:nvPr/>
        </p:nvSpPr>
        <p:spPr>
          <a:xfrm>
            <a:off x="5669480" y="6022525"/>
            <a:ext cx="2448641" cy="677855"/>
          </a:xfrm>
          <a:prstGeom prst="wedgeRoundRectCallout">
            <a:avLst>
              <a:gd name="adj1" fmla="val -29302"/>
              <a:gd name="adj2" fmla="val -227662"/>
              <a:gd name="adj3" fmla="val 16667"/>
            </a:avLst>
          </a:prstGeom>
          <a:solidFill>
            <a:srgbClr val="DDDDFF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latin typeface="Recoleta" panose="020B0604020202020204" charset="-18"/>
              </a:rPr>
              <a:t>Pregled</a:t>
            </a:r>
            <a:r>
              <a:rPr lang="en-GB" sz="1600" dirty="0">
                <a:latin typeface="Recoleta" panose="020B0604020202020204" charset="-18"/>
              </a:rPr>
              <a:t> </a:t>
            </a:r>
            <a:r>
              <a:rPr lang="en-GB" sz="1600" dirty="0" err="1">
                <a:latin typeface="Recoleta" panose="020B0604020202020204" charset="-18"/>
              </a:rPr>
              <a:t>stanja</a:t>
            </a:r>
            <a:r>
              <a:rPr lang="en-GB" sz="1600" dirty="0">
                <a:latin typeface="Recoleta" panose="020B0604020202020204" charset="-18"/>
              </a:rPr>
              <a:t>, </a:t>
            </a:r>
            <a:r>
              <a:rPr lang="en-GB" sz="1600" dirty="0" err="1">
                <a:latin typeface="Recoleta" panose="020B0604020202020204" charset="-18"/>
              </a:rPr>
              <a:t>ključnih</a:t>
            </a:r>
            <a:r>
              <a:rPr lang="en-GB" sz="1600" dirty="0">
                <a:latin typeface="Recoleta" panose="020B0604020202020204" charset="-18"/>
              </a:rPr>
              <a:t> </a:t>
            </a:r>
            <a:r>
              <a:rPr lang="en-GB" sz="1600" dirty="0" err="1">
                <a:latin typeface="Recoleta" panose="020B0604020202020204" charset="-18"/>
              </a:rPr>
              <a:t>izzivov</a:t>
            </a:r>
            <a:r>
              <a:rPr lang="en-GB" sz="1600" dirty="0">
                <a:latin typeface="Recoleta" panose="020B0604020202020204" charset="-18"/>
              </a:rPr>
              <a:t> in </a:t>
            </a:r>
            <a:r>
              <a:rPr lang="en-GB" sz="1600" dirty="0" err="1">
                <a:latin typeface="Recoleta" panose="020B0604020202020204" charset="-18"/>
              </a:rPr>
              <a:t>priložnosti</a:t>
            </a:r>
            <a:r>
              <a:rPr lang="en-GB" sz="1600" dirty="0">
                <a:latin typeface="Recoleta" panose="020B0604020202020204" charset="-18"/>
              </a:rPr>
              <a:t> 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C270010-0374-30A4-A8B9-10CA89D9EDD6}"/>
              </a:ext>
            </a:extLst>
          </p:cNvPr>
          <p:cNvSpPr/>
          <p:nvPr/>
        </p:nvSpPr>
        <p:spPr>
          <a:xfrm>
            <a:off x="8155283" y="3805485"/>
            <a:ext cx="2233943" cy="677855"/>
          </a:xfrm>
          <a:prstGeom prst="wedgeRoundRectCallout">
            <a:avLst>
              <a:gd name="adj1" fmla="val -116591"/>
              <a:gd name="adj2" fmla="val 44481"/>
              <a:gd name="adj3" fmla="val 16667"/>
            </a:avLst>
          </a:prstGeom>
          <a:solidFill>
            <a:srgbClr val="DDDDFF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latin typeface="Recoleta" panose="020B0604020202020204" charset="-18"/>
              </a:rPr>
              <a:t>Načrt</a:t>
            </a:r>
            <a:r>
              <a:rPr lang="en-GB" sz="1600" dirty="0">
                <a:latin typeface="Recoleta" panose="020B0604020202020204" charset="-18"/>
              </a:rPr>
              <a:t> </a:t>
            </a:r>
            <a:r>
              <a:rPr lang="en-GB" sz="1600" dirty="0" err="1">
                <a:latin typeface="Recoleta" panose="020B0604020202020204" charset="-18"/>
              </a:rPr>
              <a:t>vključevanja</a:t>
            </a:r>
            <a:r>
              <a:rPr lang="en-GB" sz="1600" dirty="0">
                <a:latin typeface="Recoleta" panose="020B0604020202020204" charset="-18"/>
              </a:rPr>
              <a:t> </a:t>
            </a:r>
            <a:r>
              <a:rPr lang="en-GB" sz="1600" dirty="0" err="1">
                <a:latin typeface="Recoleta" panose="020B0604020202020204" charset="-18"/>
              </a:rPr>
              <a:t>javnosti</a:t>
            </a:r>
            <a:endParaRPr lang="en-GB" sz="1600" dirty="0">
              <a:latin typeface="Recoleta" panose="020B0604020202020204" charset="-18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F0C5BB5B-5781-D3D9-9676-4E45967FE720}"/>
              </a:ext>
            </a:extLst>
          </p:cNvPr>
          <p:cNvSpPr/>
          <p:nvPr/>
        </p:nvSpPr>
        <p:spPr>
          <a:xfrm>
            <a:off x="7920640" y="4915019"/>
            <a:ext cx="1861591" cy="677855"/>
          </a:xfrm>
          <a:prstGeom prst="wedgeRoundRectCallout">
            <a:avLst>
              <a:gd name="adj1" fmla="val -123897"/>
              <a:gd name="adj2" fmla="val 4055"/>
              <a:gd name="adj3" fmla="val 16667"/>
            </a:avLst>
          </a:prstGeom>
          <a:solidFill>
            <a:srgbClr val="DDDDFF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latin typeface="Recoleta" panose="020B0604020202020204" charset="-18"/>
              </a:rPr>
              <a:t>Načrt</a:t>
            </a:r>
            <a:r>
              <a:rPr lang="en-GB" sz="1600" dirty="0">
                <a:latin typeface="Recoleta" panose="020B0604020202020204" charset="-18"/>
              </a:rPr>
              <a:t> </a:t>
            </a:r>
            <a:r>
              <a:rPr lang="en-GB" sz="1600" dirty="0" err="1">
                <a:latin typeface="Recoleta" panose="020B0604020202020204" charset="-18"/>
              </a:rPr>
              <a:t>spremljanja</a:t>
            </a:r>
            <a:r>
              <a:rPr lang="en-GB" sz="1600" dirty="0">
                <a:latin typeface="Recoleta" panose="020B0604020202020204" charset="-18"/>
              </a:rPr>
              <a:t> </a:t>
            </a:r>
            <a:r>
              <a:rPr lang="en-GB" sz="1600" dirty="0" err="1">
                <a:latin typeface="Recoleta" panose="020B0604020202020204" charset="-18"/>
              </a:rPr>
              <a:t>kazalnikov</a:t>
            </a:r>
            <a:r>
              <a:rPr lang="en-GB" sz="1600" dirty="0">
                <a:latin typeface="Recoleta" panose="020B0604020202020204" charset="-18"/>
              </a:rPr>
              <a:t> 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792D9E44-A093-7B26-18A3-ED53B4DE0EA5}"/>
              </a:ext>
            </a:extLst>
          </p:cNvPr>
          <p:cNvSpPr/>
          <p:nvPr/>
        </p:nvSpPr>
        <p:spPr>
          <a:xfrm>
            <a:off x="3354150" y="6019258"/>
            <a:ext cx="1806045" cy="677855"/>
          </a:xfrm>
          <a:prstGeom prst="wedgeRoundRectCallout">
            <a:avLst>
              <a:gd name="adj1" fmla="val 62452"/>
              <a:gd name="adj2" fmla="val -176802"/>
              <a:gd name="adj3" fmla="val 16667"/>
            </a:avLst>
          </a:prstGeom>
          <a:solidFill>
            <a:srgbClr val="DDDDFF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latin typeface="Recoleta" panose="020B0604020202020204" charset="-18"/>
              </a:rPr>
              <a:t>Pregled</a:t>
            </a:r>
            <a:r>
              <a:rPr lang="en-GB" sz="1600" dirty="0">
                <a:latin typeface="Recoleta" panose="020B0604020202020204" charset="-18"/>
              </a:rPr>
              <a:t> </a:t>
            </a:r>
            <a:r>
              <a:rPr lang="en-GB" sz="1600" dirty="0" err="1">
                <a:latin typeface="Recoleta" panose="020B0604020202020204" charset="-18"/>
              </a:rPr>
              <a:t>strateških</a:t>
            </a:r>
            <a:r>
              <a:rPr lang="en-GB" sz="1600" dirty="0">
                <a:latin typeface="Recoleta" panose="020B0604020202020204" charset="-18"/>
              </a:rPr>
              <a:t> </a:t>
            </a:r>
            <a:r>
              <a:rPr lang="en-GB" sz="1600" dirty="0" err="1">
                <a:latin typeface="Recoleta" panose="020B0604020202020204" charset="-18"/>
              </a:rPr>
              <a:t>vodil</a:t>
            </a:r>
            <a:r>
              <a:rPr lang="en-GB" sz="1600" dirty="0">
                <a:latin typeface="Recoleta" panose="020B0604020202020204" charset="-18"/>
              </a:rPr>
              <a:t> 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072C7DC1-B706-22F2-400B-3E1B9A1E0E33}"/>
              </a:ext>
            </a:extLst>
          </p:cNvPr>
          <p:cNvSpPr/>
          <p:nvPr/>
        </p:nvSpPr>
        <p:spPr>
          <a:xfrm>
            <a:off x="2743199" y="5058920"/>
            <a:ext cx="1478979" cy="618319"/>
          </a:xfrm>
          <a:prstGeom prst="wedgeRoundRectCallout">
            <a:avLst>
              <a:gd name="adj1" fmla="val 114092"/>
              <a:gd name="adj2" fmla="val -88594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dirty="0">
                <a:solidFill>
                  <a:schemeClr val="tx1"/>
                </a:solidFill>
                <a:latin typeface="Recoleta" panose="020B0604020202020204" charset="-18"/>
              </a:rPr>
              <a:t>1. faza presoje kakovosti</a:t>
            </a:r>
            <a:endParaRPr lang="en-GB" sz="1600" dirty="0">
              <a:solidFill>
                <a:schemeClr val="tx1"/>
              </a:solidFill>
              <a:latin typeface="Recoleta" panose="020B0604020202020204" charset="-18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B9CD1D0-6765-5CB1-5082-55D76F8D896A}"/>
              </a:ext>
            </a:extLst>
          </p:cNvPr>
          <p:cNvSpPr/>
          <p:nvPr/>
        </p:nvSpPr>
        <p:spPr>
          <a:xfrm>
            <a:off x="2598821" y="3074887"/>
            <a:ext cx="1622006" cy="618318"/>
          </a:xfrm>
          <a:prstGeom prst="wedgeRoundRectCallout">
            <a:avLst>
              <a:gd name="adj1" fmla="val 112595"/>
              <a:gd name="adj2" fmla="val 93568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dirty="0">
                <a:solidFill>
                  <a:schemeClr val="tx1"/>
                </a:solidFill>
                <a:latin typeface="Recoleta" panose="020B0604020202020204" charset="-18"/>
              </a:rPr>
              <a:t>2. faza presoje kakovosti</a:t>
            </a:r>
            <a:endParaRPr lang="en-GB" sz="1600" dirty="0">
              <a:solidFill>
                <a:schemeClr val="tx1"/>
              </a:solidFill>
              <a:latin typeface="Recoleta" panose="020B0604020202020204" charset="-18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BEA7EC73-E595-412A-5872-9D2CFE00AC57}"/>
              </a:ext>
            </a:extLst>
          </p:cNvPr>
          <p:cNvSpPr/>
          <p:nvPr/>
        </p:nvSpPr>
        <p:spPr>
          <a:xfrm>
            <a:off x="2068542" y="4035224"/>
            <a:ext cx="2012692" cy="677855"/>
          </a:xfrm>
          <a:prstGeom prst="wedgeRoundRectCallout">
            <a:avLst>
              <a:gd name="adj1" fmla="val 129608"/>
              <a:gd name="adj2" fmla="val 61453"/>
              <a:gd name="adj3" fmla="val 16667"/>
            </a:avLst>
          </a:prstGeom>
          <a:solidFill>
            <a:srgbClr val="DDDDFF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latin typeface="Recoleta" panose="020B0604020202020204" charset="-18"/>
              </a:rPr>
              <a:t>Predlog</a:t>
            </a:r>
            <a:r>
              <a:rPr lang="en-GB" sz="1600" dirty="0">
                <a:latin typeface="Recoleta" panose="020B0604020202020204" charset="-18"/>
              </a:rPr>
              <a:t> OCPS</a:t>
            </a:r>
            <a:r>
              <a:rPr lang="sl-SI" sz="1600" dirty="0">
                <a:latin typeface="Recoleta" panose="020B0604020202020204" charset="-18"/>
              </a:rPr>
              <a:t> z akcijskim načrtom</a:t>
            </a:r>
            <a:endParaRPr lang="en-GB" sz="1600" dirty="0">
              <a:latin typeface="Recoleta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411041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5935A3FC-2E2B-F7E7-5FA0-013C8F81B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780" y="1697169"/>
            <a:ext cx="9312442" cy="29835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1134042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0" y="0"/>
            <a:ext cx="851579" cy="6857999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11340419" y="11625"/>
            <a:ext cx="851579" cy="6857999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8B88DA-FA74-3761-A925-0EE1E4D8E5DB}"/>
              </a:ext>
            </a:extLst>
          </p:cNvPr>
          <p:cNvSpPr txBox="1"/>
          <p:nvPr/>
        </p:nvSpPr>
        <p:spPr>
          <a:xfrm>
            <a:off x="1354975" y="679263"/>
            <a:ext cx="908843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sl-SI" sz="3200" b="1" dirty="0">
                <a:solidFill>
                  <a:srgbClr val="231F20"/>
                </a:solidFill>
                <a:latin typeface="Recoleta" pitchFamily="2" charset="77"/>
              </a:rPr>
              <a:t>Doseganje minimalnih standardov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E1C7F80-89AB-2E1A-18C2-4BF89D128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944548"/>
              </p:ext>
            </p:extLst>
          </p:nvPr>
        </p:nvGraphicFramePr>
        <p:xfrm>
          <a:off x="1621967" y="5018210"/>
          <a:ext cx="8554452" cy="7920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138613">
                  <a:extLst>
                    <a:ext uri="{9D8B030D-6E8A-4147-A177-3AD203B41FA5}">
                      <a16:colId xmlns:a16="http://schemas.microsoft.com/office/drawing/2014/main" val="2780161033"/>
                    </a:ext>
                  </a:extLst>
                </a:gridCol>
                <a:gridCol w="2138613">
                  <a:extLst>
                    <a:ext uri="{9D8B030D-6E8A-4147-A177-3AD203B41FA5}">
                      <a16:colId xmlns:a16="http://schemas.microsoft.com/office/drawing/2014/main" val="4204402468"/>
                    </a:ext>
                  </a:extLst>
                </a:gridCol>
                <a:gridCol w="2138613">
                  <a:extLst>
                    <a:ext uri="{9D8B030D-6E8A-4147-A177-3AD203B41FA5}">
                      <a16:colId xmlns:a16="http://schemas.microsoft.com/office/drawing/2014/main" val="3712857554"/>
                    </a:ext>
                  </a:extLst>
                </a:gridCol>
                <a:gridCol w="2138613">
                  <a:extLst>
                    <a:ext uri="{9D8B030D-6E8A-4147-A177-3AD203B41FA5}">
                      <a16:colId xmlns:a16="http://schemas.microsoft.com/office/drawing/2014/main" val="2633178808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sl-SI" sz="2400" dirty="0">
                          <a:solidFill>
                            <a:schemeClr val="tx1"/>
                          </a:solidFill>
                          <a:latin typeface="Recoleta" panose="020B0604020202020204" charset="-18"/>
                        </a:rPr>
                        <a:t>LJ in MB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dirty="0">
                          <a:solidFill>
                            <a:schemeClr val="tx1"/>
                          </a:solidFill>
                          <a:latin typeface="Recoleta" panose="020B0604020202020204" charset="-18"/>
                        </a:rPr>
                        <a:t>Nad 16.000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dirty="0">
                          <a:solidFill>
                            <a:schemeClr val="tx1"/>
                          </a:solidFill>
                          <a:latin typeface="Recoleta" panose="020B0604020202020204" charset="-18"/>
                        </a:rPr>
                        <a:t>6 - 16.000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dirty="0">
                          <a:solidFill>
                            <a:schemeClr val="tx1"/>
                          </a:solidFill>
                          <a:latin typeface="Recoleta" panose="020B0604020202020204" charset="-18"/>
                        </a:rPr>
                        <a:t>Pod 6.000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70287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7D81CAC5-62BC-EFA9-CC6B-1C82E5249324}"/>
              </a:ext>
            </a:extLst>
          </p:cNvPr>
          <p:cNvSpPr txBox="1"/>
          <p:nvPr/>
        </p:nvSpPr>
        <p:spPr>
          <a:xfrm>
            <a:off x="818147" y="6492595"/>
            <a:ext cx="10555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dirty="0">
                <a:solidFill>
                  <a:srgbClr val="FB7725"/>
                </a:solidFill>
                <a:latin typeface="Recoleta" panose="020B0604020202020204" charset="-18"/>
              </a:rPr>
              <a:t>https://www.sptm.si/application/files/2017/1040/2233/minimalni_standardi_OCPS_6.12.2023_2.pdf</a:t>
            </a:r>
          </a:p>
        </p:txBody>
      </p:sp>
    </p:spTree>
    <p:extLst>
      <p:ext uri="{BB962C8B-B14F-4D97-AF65-F5344CB8AC3E}">
        <p14:creationId xmlns:p14="http://schemas.microsoft.com/office/powerpoint/2010/main" val="364878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1134042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0" y="0"/>
            <a:ext cx="851579" cy="685799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11340419" y="11625"/>
            <a:ext cx="851579" cy="685799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8B88DA-FA74-3761-A925-0EE1E4D8E5DB}"/>
              </a:ext>
            </a:extLst>
          </p:cNvPr>
          <p:cNvSpPr txBox="1"/>
          <p:nvPr/>
        </p:nvSpPr>
        <p:spPr>
          <a:xfrm>
            <a:off x="1354975" y="679263"/>
            <a:ext cx="908843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sl-SI" sz="3200" b="1" dirty="0">
                <a:solidFill>
                  <a:srgbClr val="231F20"/>
                </a:solidFill>
                <a:latin typeface="Recoleta" pitchFamily="2" charset="77"/>
              </a:rPr>
              <a:t>Vsebina sinteznih gradiv 1/5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97A57112-3831-4758-AD23-7B9AD1D06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426122"/>
              </p:ext>
            </p:extLst>
          </p:nvPr>
        </p:nvGraphicFramePr>
        <p:xfrm>
          <a:off x="1240828" y="1429311"/>
          <a:ext cx="8805540" cy="20448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57041">
                  <a:extLst>
                    <a:ext uri="{9D8B030D-6E8A-4147-A177-3AD203B41FA5}">
                      <a16:colId xmlns:a16="http://schemas.microsoft.com/office/drawing/2014/main" val="3012329151"/>
                    </a:ext>
                  </a:extLst>
                </a:gridCol>
                <a:gridCol w="6548499">
                  <a:extLst>
                    <a:ext uri="{9D8B030D-6E8A-4147-A177-3AD203B41FA5}">
                      <a16:colId xmlns:a16="http://schemas.microsoft.com/office/drawing/2014/main" val="1297173783"/>
                    </a:ext>
                  </a:extLst>
                </a:gridCol>
              </a:tblGrid>
              <a:tr h="73423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0" dirty="0">
                          <a:solidFill>
                            <a:schemeClr val="tx1"/>
                          </a:solidFill>
                          <a:latin typeface="Recoleta" panose="020B0604020202020204" charset="-18"/>
                        </a:rPr>
                        <a:t>Zagotoviti obvezne vsebine (teme spodaj + min. standardi).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l-SI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614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sl-SI" sz="2400" b="1" dirty="0">
                          <a:latin typeface="Recoleta" panose="020B0604020202020204" charset="-18"/>
                        </a:rPr>
                        <a:t>Načrt vključevanja javnosti</a:t>
                      </a:r>
                      <a:endParaRPr lang="sl-SI" sz="2400" dirty="0">
                        <a:latin typeface="Recoleta" panose="020B060402020202020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2000" dirty="0">
                          <a:latin typeface="Recoleta" panose="020B0604020202020204" charset="-18"/>
                        </a:rPr>
                        <a:t>Elementi načrta so na str. 25 smernic za vključevanje javnosti v pripravo OCPS.</a:t>
                      </a:r>
                    </a:p>
                    <a:p>
                      <a:pPr marL="265113" indent="0">
                        <a:buFont typeface="Arial" panose="020B0604020202020204" pitchFamily="34" charset="0"/>
                        <a:buNone/>
                      </a:pPr>
                      <a:r>
                        <a:rPr lang="sl-SI" sz="2000" dirty="0">
                          <a:solidFill>
                            <a:srgbClr val="FB7725"/>
                          </a:solidFill>
                          <a:latin typeface="Recoleta" panose="020B0604020202020204" charset="-18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https://www.sptm.si/application/files/6016/6435/7886/SPTM_Brosura_Vkljucevanje_2022_web.pdf</a:t>
                      </a:r>
                      <a:r>
                        <a:rPr lang="sl-SI" sz="2000" dirty="0">
                          <a:solidFill>
                            <a:srgbClr val="FB7725"/>
                          </a:solidFill>
                          <a:latin typeface="Recoleta" panose="020B0604020202020204" charset="-18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08984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25AC9AC-D54A-4746-849E-4FCFD00416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2622" y="3561158"/>
            <a:ext cx="7656901" cy="31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60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1134042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0" y="0"/>
            <a:ext cx="851579" cy="685799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11340419" y="11625"/>
            <a:ext cx="851579" cy="685799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8B88DA-FA74-3761-A925-0EE1E4D8E5DB}"/>
              </a:ext>
            </a:extLst>
          </p:cNvPr>
          <p:cNvSpPr txBox="1"/>
          <p:nvPr/>
        </p:nvSpPr>
        <p:spPr>
          <a:xfrm>
            <a:off x="1354975" y="679263"/>
            <a:ext cx="908843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sl-SI" sz="3200" b="1" dirty="0">
                <a:solidFill>
                  <a:srgbClr val="231F20"/>
                </a:solidFill>
                <a:latin typeface="Recoleta" pitchFamily="2" charset="77"/>
              </a:rPr>
              <a:t>Vsebina sinteznih gradiv 2/5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97A57112-3831-4758-AD23-7B9AD1D06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981662"/>
              </p:ext>
            </p:extLst>
          </p:nvPr>
        </p:nvGraphicFramePr>
        <p:xfrm>
          <a:off x="1240828" y="1429311"/>
          <a:ext cx="8817572" cy="26445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60125">
                  <a:extLst>
                    <a:ext uri="{9D8B030D-6E8A-4147-A177-3AD203B41FA5}">
                      <a16:colId xmlns:a16="http://schemas.microsoft.com/office/drawing/2014/main" val="3012329151"/>
                    </a:ext>
                  </a:extLst>
                </a:gridCol>
                <a:gridCol w="6557447">
                  <a:extLst>
                    <a:ext uri="{9D8B030D-6E8A-4147-A177-3AD203B41FA5}">
                      <a16:colId xmlns:a16="http://schemas.microsoft.com/office/drawing/2014/main" val="1297173783"/>
                    </a:ext>
                  </a:extLst>
                </a:gridCol>
              </a:tblGrid>
              <a:tr h="72434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0" dirty="0">
                          <a:solidFill>
                            <a:schemeClr val="tx1"/>
                          </a:solidFill>
                          <a:latin typeface="Recoleta" panose="020B0604020202020204" charset="-18"/>
                        </a:rPr>
                        <a:t>Zagotoviti obvezne vsebine (teme spodaj + min. standardi).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l-SI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614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2400" b="1" dirty="0" err="1">
                          <a:latin typeface="Recoleta" panose="020B0604020202020204" charset="-18"/>
                        </a:rPr>
                        <a:t>Načrt</a:t>
                      </a:r>
                      <a:r>
                        <a:rPr lang="en-GB" sz="2400" b="1" dirty="0">
                          <a:latin typeface="Recoleta" panose="020B0604020202020204" charset="-18"/>
                        </a:rPr>
                        <a:t> </a:t>
                      </a:r>
                      <a:r>
                        <a:rPr lang="en-GB" sz="2400" b="1" dirty="0" err="1">
                          <a:latin typeface="Recoleta" panose="020B0604020202020204" charset="-18"/>
                        </a:rPr>
                        <a:t>spremljanja</a:t>
                      </a:r>
                      <a:r>
                        <a:rPr lang="en-GB" sz="2400" b="1" dirty="0">
                          <a:latin typeface="Recoleta" panose="020B0604020202020204" charset="-18"/>
                        </a:rPr>
                        <a:t> </a:t>
                      </a:r>
                      <a:r>
                        <a:rPr lang="en-GB" sz="2400" b="1" dirty="0" err="1">
                          <a:latin typeface="Recoleta" panose="020B0604020202020204" charset="-18"/>
                        </a:rPr>
                        <a:t>kazalnikov</a:t>
                      </a:r>
                      <a:r>
                        <a:rPr lang="sl-SI" sz="2400" b="1" dirty="0">
                          <a:latin typeface="Recoleta" panose="020B0604020202020204" charset="-18"/>
                        </a:rPr>
                        <a:t> </a:t>
                      </a:r>
                      <a:endParaRPr lang="sl-SI" sz="2400" dirty="0">
                        <a:latin typeface="Recoleta" panose="020B060402020202020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2000" dirty="0">
                          <a:latin typeface="Recoleta" panose="020B0604020202020204" charset="-18"/>
                        </a:rPr>
                        <a:t>Obvezni kazalniki.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2000" dirty="0">
                          <a:latin typeface="Recoleta" panose="020B0604020202020204" charset="-18"/>
                        </a:rPr>
                        <a:t>Drugi izbrani kazalniki.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2000" dirty="0">
                          <a:latin typeface="Recoleta" panose="020B0604020202020204" charset="-18"/>
                        </a:rPr>
                        <a:t>Metode in frekvence pridobivanja podatkov (za vse kazalnike).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2000" dirty="0">
                          <a:latin typeface="Recoleta" panose="020B0604020202020204" charset="-18"/>
                        </a:rPr>
                        <a:t>Pred oddajo za 1. fazo presoje se doda tudi izmerjene izhodiščne vrednosti vseh kazalnikov.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34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208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1134042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0" y="0"/>
            <a:ext cx="851579" cy="685799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11340419" y="11625"/>
            <a:ext cx="851579" cy="685799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8B88DA-FA74-3761-A925-0EE1E4D8E5DB}"/>
              </a:ext>
            </a:extLst>
          </p:cNvPr>
          <p:cNvSpPr txBox="1"/>
          <p:nvPr/>
        </p:nvSpPr>
        <p:spPr>
          <a:xfrm>
            <a:off x="1354975" y="679263"/>
            <a:ext cx="908843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sl-SI" sz="3200" b="1" dirty="0">
                <a:solidFill>
                  <a:srgbClr val="231F20"/>
                </a:solidFill>
                <a:latin typeface="Recoleta" pitchFamily="2" charset="77"/>
              </a:rPr>
              <a:t>Vsebina sinteznih gradiv 3/5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97A57112-3831-4758-AD23-7B9AD1D06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606670"/>
              </p:ext>
            </p:extLst>
          </p:nvPr>
        </p:nvGraphicFramePr>
        <p:xfrm>
          <a:off x="1240828" y="1429311"/>
          <a:ext cx="8817572" cy="35589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49119">
                  <a:extLst>
                    <a:ext uri="{9D8B030D-6E8A-4147-A177-3AD203B41FA5}">
                      <a16:colId xmlns:a16="http://schemas.microsoft.com/office/drawing/2014/main" val="3012329151"/>
                    </a:ext>
                  </a:extLst>
                </a:gridCol>
                <a:gridCol w="6268453">
                  <a:extLst>
                    <a:ext uri="{9D8B030D-6E8A-4147-A177-3AD203B41FA5}">
                      <a16:colId xmlns:a16="http://schemas.microsoft.com/office/drawing/2014/main" val="1297173783"/>
                    </a:ext>
                  </a:extLst>
                </a:gridCol>
              </a:tblGrid>
              <a:tr h="72434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0" dirty="0">
                          <a:solidFill>
                            <a:schemeClr val="tx1"/>
                          </a:solidFill>
                          <a:latin typeface="Recoleta" panose="020B0604020202020204" charset="-18"/>
                        </a:rPr>
                        <a:t>Zagotoviti obvezne vsebine (teme spodaj + min. standardi).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l-SI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614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2400" b="1" dirty="0">
                          <a:latin typeface="Recoleta" panose="020B0604020202020204" charset="-18"/>
                        </a:rPr>
                        <a:t>P</a:t>
                      </a:r>
                      <a:r>
                        <a:rPr lang="sl-SI" sz="2400" b="1" dirty="0" err="1">
                          <a:latin typeface="Recoleta" panose="020B0604020202020204" charset="-18"/>
                        </a:rPr>
                        <a:t>regled</a:t>
                      </a:r>
                      <a:r>
                        <a:rPr lang="sl-SI" sz="2400" b="1" dirty="0">
                          <a:latin typeface="Recoleta" panose="020B0604020202020204" charset="-18"/>
                        </a:rPr>
                        <a:t> </a:t>
                      </a:r>
                      <a:r>
                        <a:rPr lang="en-GB" sz="2400" b="1" dirty="0" err="1">
                          <a:latin typeface="Recoleta" panose="020B0604020202020204" charset="-18"/>
                        </a:rPr>
                        <a:t>stanj</a:t>
                      </a:r>
                      <a:r>
                        <a:rPr lang="sl-SI" sz="2400" b="1" dirty="0">
                          <a:latin typeface="Recoleta" panose="020B0604020202020204" charset="-18"/>
                        </a:rPr>
                        <a:t>a</a:t>
                      </a:r>
                      <a:r>
                        <a:rPr lang="en-GB" sz="2400" b="1" dirty="0">
                          <a:latin typeface="Recoleta" panose="020B0604020202020204" charset="-18"/>
                        </a:rPr>
                        <a:t>, </a:t>
                      </a:r>
                      <a:r>
                        <a:rPr lang="en-GB" sz="2400" b="1" dirty="0" err="1">
                          <a:latin typeface="Recoleta" panose="020B0604020202020204" charset="-18"/>
                        </a:rPr>
                        <a:t>ključnih</a:t>
                      </a:r>
                      <a:r>
                        <a:rPr lang="en-GB" sz="2400" b="1" dirty="0">
                          <a:latin typeface="Recoleta" panose="020B0604020202020204" charset="-18"/>
                        </a:rPr>
                        <a:t> </a:t>
                      </a:r>
                      <a:r>
                        <a:rPr lang="en-GB" sz="2400" b="1" dirty="0" err="1">
                          <a:latin typeface="Recoleta" panose="020B0604020202020204" charset="-18"/>
                        </a:rPr>
                        <a:t>izziv</a:t>
                      </a:r>
                      <a:r>
                        <a:rPr lang="sl-SI" sz="2400" b="1" dirty="0">
                          <a:latin typeface="Recoleta" panose="020B0604020202020204" charset="-18"/>
                        </a:rPr>
                        <a:t>ov</a:t>
                      </a:r>
                      <a:r>
                        <a:rPr lang="en-GB" sz="2400" b="1" dirty="0">
                          <a:latin typeface="Recoleta" panose="020B0604020202020204" charset="-18"/>
                        </a:rPr>
                        <a:t> </a:t>
                      </a:r>
                      <a:r>
                        <a:rPr lang="sl-SI" sz="2400" b="1" dirty="0">
                          <a:latin typeface="Recoleta" panose="020B0604020202020204" charset="-18"/>
                        </a:rPr>
                        <a:t>     </a:t>
                      </a:r>
                      <a:r>
                        <a:rPr lang="en-GB" sz="2400" b="1" dirty="0">
                          <a:latin typeface="Recoleta" panose="020B0604020202020204" charset="-18"/>
                        </a:rPr>
                        <a:t>in </a:t>
                      </a:r>
                      <a:r>
                        <a:rPr lang="en-GB" sz="2400" b="1" dirty="0" err="1">
                          <a:latin typeface="Recoleta" panose="020B0604020202020204" charset="-18"/>
                        </a:rPr>
                        <a:t>priložnosti</a:t>
                      </a:r>
                      <a:endParaRPr lang="sl-SI" sz="2400" dirty="0">
                        <a:latin typeface="Recoleta" panose="020B060402020202020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2000" b="0" kern="1200" dirty="0">
                          <a:solidFill>
                            <a:schemeClr val="dk1"/>
                          </a:solidFill>
                          <a:effectLst/>
                          <a:latin typeface="Recoleta" panose="020B0604020202020204" charset="-18"/>
                          <a:ea typeface="+mn-ea"/>
                          <a:cs typeface="+mn-cs"/>
                        </a:rPr>
                        <a:t>Vizija in cilji, ki vključujejo nacionalne.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2000" b="0" kern="1200" dirty="0">
                          <a:solidFill>
                            <a:schemeClr val="dk1"/>
                          </a:solidFill>
                          <a:effectLst/>
                          <a:latin typeface="Recoleta" panose="020B0604020202020204" charset="-18"/>
                          <a:ea typeface="+mn-ea"/>
                          <a:cs typeface="+mn-cs"/>
                        </a:rPr>
                        <a:t>Prioritizacija ciljev in ciljne vrednosti.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2000" b="0" kern="1200" dirty="0">
                          <a:solidFill>
                            <a:schemeClr val="dk1"/>
                          </a:solidFill>
                          <a:effectLst/>
                          <a:latin typeface="Recoleta" panose="020B0604020202020204" charset="-18"/>
                          <a:ea typeface="+mn-ea"/>
                          <a:cs typeface="+mn-cs"/>
                        </a:rPr>
                        <a:t>Temeljna / ključna sporočila samoocene.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2000" b="0" kern="1200" dirty="0">
                          <a:solidFill>
                            <a:schemeClr val="dk1"/>
                          </a:solidFill>
                          <a:effectLst/>
                          <a:latin typeface="Recoleta" panose="020B0604020202020204" charset="-18"/>
                          <a:ea typeface="+mn-ea"/>
                          <a:cs typeface="+mn-cs"/>
                        </a:rPr>
                        <a:t>Temeljna / ključna sporočila glede </a:t>
                      </a:r>
                      <a:r>
                        <a:rPr lang="sl-SI" sz="2000" kern="1200" dirty="0">
                          <a:solidFill>
                            <a:schemeClr val="dk1"/>
                          </a:solidFill>
                          <a:effectLst/>
                          <a:latin typeface="Recoleta" panose="020B0604020202020204" charset="-18"/>
                          <a:ea typeface="+mn-ea"/>
                          <a:cs typeface="+mn-cs"/>
                        </a:rPr>
                        <a:t>stanja prometnega sistema na lokalni ravni, ključni izzivi, ključne priložnosti in opredeljene prioritete.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2000" kern="1200" dirty="0">
                          <a:solidFill>
                            <a:schemeClr val="dk1"/>
                          </a:solidFill>
                          <a:effectLst/>
                          <a:latin typeface="Recoleta" panose="020B0604020202020204" charset="-18"/>
                          <a:ea typeface="+mn-ea"/>
                          <a:cs typeface="+mn-cs"/>
                        </a:rPr>
                        <a:t>Sinteza analize </a:t>
                      </a:r>
                      <a:r>
                        <a:rPr lang="sl-SI" sz="2000" kern="1200" dirty="0">
                          <a:solidFill>
                            <a:schemeClr val="tx1"/>
                          </a:solidFill>
                          <a:effectLst/>
                          <a:latin typeface="Recoleta" panose="020B0604020202020204" charset="-18"/>
                          <a:ea typeface="+mn-ea"/>
                          <a:cs typeface="+mn-cs"/>
                        </a:rPr>
                        <a:t>stanja je celovita, uravnotežena (tematski stebri) in temelji na izmerjenih kazalnikih, ki izhajajo iz vizije in ciljev.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454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404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1134042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0" y="0"/>
            <a:ext cx="851579" cy="685799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11340419" y="11625"/>
            <a:ext cx="851579" cy="685799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8B88DA-FA74-3761-A925-0EE1E4D8E5DB}"/>
              </a:ext>
            </a:extLst>
          </p:cNvPr>
          <p:cNvSpPr txBox="1"/>
          <p:nvPr/>
        </p:nvSpPr>
        <p:spPr>
          <a:xfrm>
            <a:off x="1354975" y="679263"/>
            <a:ext cx="908843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sl-SI" sz="3200" b="1" dirty="0">
                <a:solidFill>
                  <a:srgbClr val="231F20"/>
                </a:solidFill>
                <a:latin typeface="Recoleta" pitchFamily="2" charset="77"/>
              </a:rPr>
              <a:t>Vsebina sinteznih gradiv 4/5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97A57112-3831-4758-AD23-7B9AD1D06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635913"/>
              </p:ext>
            </p:extLst>
          </p:nvPr>
        </p:nvGraphicFramePr>
        <p:xfrm>
          <a:off x="1240828" y="1429311"/>
          <a:ext cx="8817572" cy="20349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49119">
                  <a:extLst>
                    <a:ext uri="{9D8B030D-6E8A-4147-A177-3AD203B41FA5}">
                      <a16:colId xmlns:a16="http://schemas.microsoft.com/office/drawing/2014/main" val="3012329151"/>
                    </a:ext>
                  </a:extLst>
                </a:gridCol>
                <a:gridCol w="6268453">
                  <a:extLst>
                    <a:ext uri="{9D8B030D-6E8A-4147-A177-3AD203B41FA5}">
                      <a16:colId xmlns:a16="http://schemas.microsoft.com/office/drawing/2014/main" val="1297173783"/>
                    </a:ext>
                  </a:extLst>
                </a:gridCol>
              </a:tblGrid>
              <a:tr h="72434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0" dirty="0">
                          <a:solidFill>
                            <a:schemeClr val="tx1"/>
                          </a:solidFill>
                          <a:latin typeface="Recoleta" panose="020B0604020202020204" charset="-18"/>
                        </a:rPr>
                        <a:t>Zagotoviti obvezne vsebine (teme spodaj + min. standardi).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l-SI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614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sl-SI" sz="2400" b="1" kern="1200" dirty="0">
                          <a:solidFill>
                            <a:schemeClr val="dk1"/>
                          </a:solidFill>
                          <a:latin typeface="Recoleta" panose="020B0604020202020204" charset="-18"/>
                          <a:ea typeface="+mn-ea"/>
                          <a:cs typeface="+mn-cs"/>
                        </a:rPr>
                        <a:t>Pregled strateških vodil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2000" b="0" kern="1200" dirty="0">
                          <a:solidFill>
                            <a:schemeClr val="dk1"/>
                          </a:solidFill>
                          <a:effectLst/>
                          <a:latin typeface="Recoleta" panose="020B0604020202020204" charset="-18"/>
                          <a:ea typeface="+mn-ea"/>
                          <a:cs typeface="+mn-cs"/>
                        </a:rPr>
                        <a:t>Navedena in opisana strateška vodila za vsak tematski steber.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2000" b="0" kern="1200" dirty="0">
                          <a:solidFill>
                            <a:schemeClr val="dk1"/>
                          </a:solidFill>
                          <a:effectLst/>
                          <a:latin typeface="Recoleta" panose="020B0604020202020204" charset="-18"/>
                          <a:ea typeface="+mn-ea"/>
                          <a:cs typeface="+mn-cs"/>
                        </a:rPr>
                        <a:t>Kvantificirana strateška vodila.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2000" b="0" kern="1200" dirty="0">
                          <a:solidFill>
                            <a:schemeClr val="dk1"/>
                          </a:solidFill>
                          <a:effectLst/>
                          <a:latin typeface="Recoleta" panose="020B0604020202020204" charset="-18"/>
                          <a:ea typeface="+mn-ea"/>
                          <a:cs typeface="+mn-cs"/>
                        </a:rPr>
                        <a:t>Jasna navezava na vizijo, cilje in prioritete.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39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952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1134042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0" y="0"/>
            <a:ext cx="851579" cy="685799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11340419" y="11625"/>
            <a:ext cx="851579" cy="685799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8B88DA-FA74-3761-A925-0EE1E4D8E5DB}"/>
              </a:ext>
            </a:extLst>
          </p:cNvPr>
          <p:cNvSpPr txBox="1"/>
          <p:nvPr/>
        </p:nvSpPr>
        <p:spPr>
          <a:xfrm>
            <a:off x="1354975" y="679263"/>
            <a:ext cx="908843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sl-SI" sz="3200" b="1" dirty="0">
                <a:solidFill>
                  <a:srgbClr val="231F20"/>
                </a:solidFill>
                <a:latin typeface="Recoleta" pitchFamily="2" charset="77"/>
              </a:rPr>
              <a:t>Vsebina sinteznih gradiv 5/5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97A57112-3831-4758-AD23-7B9AD1D06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869397"/>
              </p:ext>
            </p:extLst>
          </p:nvPr>
        </p:nvGraphicFramePr>
        <p:xfrm>
          <a:off x="1240828" y="1429311"/>
          <a:ext cx="8817572" cy="50829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13814">
                  <a:extLst>
                    <a:ext uri="{9D8B030D-6E8A-4147-A177-3AD203B41FA5}">
                      <a16:colId xmlns:a16="http://schemas.microsoft.com/office/drawing/2014/main" val="3012329151"/>
                    </a:ext>
                  </a:extLst>
                </a:gridCol>
                <a:gridCol w="6003758">
                  <a:extLst>
                    <a:ext uri="{9D8B030D-6E8A-4147-A177-3AD203B41FA5}">
                      <a16:colId xmlns:a16="http://schemas.microsoft.com/office/drawing/2014/main" val="1297173783"/>
                    </a:ext>
                  </a:extLst>
                </a:gridCol>
              </a:tblGrid>
              <a:tr h="72434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0" dirty="0">
                          <a:solidFill>
                            <a:schemeClr val="tx1"/>
                          </a:solidFill>
                          <a:latin typeface="Recoleta" panose="020B0604020202020204" charset="-18"/>
                        </a:rPr>
                        <a:t>Zagotoviti obvezne vsebine (teme spodaj + min. standardi).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l-SI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614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pl-PL" sz="2400" b="1" kern="1200" dirty="0">
                          <a:solidFill>
                            <a:schemeClr val="dk1"/>
                          </a:solidFill>
                          <a:latin typeface="Recoleta" panose="020B0604020202020204" charset="-18"/>
                          <a:ea typeface="+mn-ea"/>
                          <a:cs typeface="+mn-cs"/>
                        </a:rPr>
                        <a:t>Predlog OCPS z akcijskim načrtom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2000" b="0" kern="1200" dirty="0">
                          <a:solidFill>
                            <a:schemeClr val="dk1"/>
                          </a:solidFill>
                          <a:effectLst/>
                          <a:latin typeface="Recoleta" panose="020B0604020202020204" charset="-18"/>
                          <a:ea typeface="+mn-ea"/>
                          <a:cs typeface="+mn-cs"/>
                        </a:rPr>
                        <a:t>Podrobnost dokumenta je na ravni končnega predloga za obravnavo na občinskem svetu, za katerega se pred sprejemom predvidevajo zgolj minimalne spremembe.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2000" b="0" kern="1200" dirty="0">
                          <a:solidFill>
                            <a:schemeClr val="dk1"/>
                          </a:solidFill>
                          <a:effectLst/>
                          <a:latin typeface="Recoleta" panose="020B0604020202020204" charset="-18"/>
                          <a:ea typeface="+mn-ea"/>
                          <a:cs typeface="+mn-cs"/>
                        </a:rPr>
                        <a:t>Vsebina dokumenta in ukrepi v akcijskem načrtu so med tematskimi stebri uravnoteženi (vsaj CPN, hoja, kolesarjenje, JPP, osebni motorni promet).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2000" b="0" kern="1200" dirty="0">
                          <a:solidFill>
                            <a:schemeClr val="dk1"/>
                          </a:solidFill>
                          <a:effectLst/>
                          <a:latin typeface="Recoleta" panose="020B0604020202020204" charset="-18"/>
                          <a:ea typeface="+mn-ea"/>
                          <a:cs typeface="+mn-cs"/>
                        </a:rPr>
                        <a:t>Vsebina dokumenta odraža navezavo na vizijo, cilje in prioritete.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2000" b="0" kern="1200" dirty="0">
                          <a:solidFill>
                            <a:schemeClr val="dk1"/>
                          </a:solidFill>
                          <a:effectLst/>
                          <a:latin typeface="Recoleta" panose="020B0604020202020204" charset="-18"/>
                          <a:ea typeface="+mn-ea"/>
                          <a:cs typeface="+mn-cs"/>
                        </a:rPr>
                        <a:t>Vključeni so učinkoviti ukrepi.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2000" b="0" kern="1200" dirty="0">
                          <a:solidFill>
                            <a:schemeClr val="dk1"/>
                          </a:solidFill>
                          <a:effectLst/>
                          <a:latin typeface="Recoleta" panose="020B0604020202020204" charset="-18"/>
                          <a:ea typeface="+mn-ea"/>
                          <a:cs typeface="+mn-cs"/>
                        </a:rPr>
                        <a:t>Ročnost akcijskega načrta je 7 let.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2000" b="0" kern="1200" dirty="0">
                          <a:solidFill>
                            <a:schemeClr val="dk1"/>
                          </a:solidFill>
                          <a:effectLst/>
                          <a:latin typeface="Recoleta" panose="020B0604020202020204" charset="-18"/>
                          <a:ea typeface="+mn-ea"/>
                          <a:cs typeface="+mn-cs"/>
                        </a:rPr>
                        <a:t>Ukrepi so prioritizirani glede na prioritete in učinkovitost predvidenih učinkov.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39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6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1134042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0" y="0"/>
            <a:ext cx="851579" cy="685799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11340419" y="11625"/>
            <a:ext cx="851579" cy="685799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8B88DA-FA74-3761-A925-0EE1E4D8E5DB}"/>
              </a:ext>
            </a:extLst>
          </p:cNvPr>
          <p:cNvSpPr txBox="1"/>
          <p:nvPr/>
        </p:nvSpPr>
        <p:spPr>
          <a:xfrm>
            <a:off x="1354975" y="2732739"/>
            <a:ext cx="859313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sl-SI" sz="4400" dirty="0">
                <a:solidFill>
                  <a:srgbClr val="231F20"/>
                </a:solidFill>
                <a:latin typeface="Recoleta" pitchFamily="2" charset="77"/>
              </a:rPr>
              <a:t>Potek presoje</a:t>
            </a:r>
          </a:p>
        </p:txBody>
      </p:sp>
    </p:spTree>
    <p:extLst>
      <p:ext uri="{BB962C8B-B14F-4D97-AF65-F5344CB8AC3E}">
        <p14:creationId xmlns:p14="http://schemas.microsoft.com/office/powerpoint/2010/main" val="1564277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1134042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0" y="0"/>
            <a:ext cx="851579" cy="685799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11340419" y="11625"/>
            <a:ext cx="851579" cy="685799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8B88DA-FA74-3761-A925-0EE1E4D8E5DB}"/>
              </a:ext>
            </a:extLst>
          </p:cNvPr>
          <p:cNvSpPr txBox="1"/>
          <p:nvPr/>
        </p:nvSpPr>
        <p:spPr>
          <a:xfrm>
            <a:off x="1354975" y="2732739"/>
            <a:ext cx="859313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sl-SI" sz="4400" dirty="0">
                <a:solidFill>
                  <a:srgbClr val="231F20"/>
                </a:solidFill>
                <a:latin typeface="Recoleta" pitchFamily="2" charset="77"/>
              </a:rPr>
              <a:t>Postopek dodelitve presojevalca</a:t>
            </a:r>
          </a:p>
        </p:txBody>
      </p:sp>
    </p:spTree>
    <p:extLst>
      <p:ext uri="{BB962C8B-B14F-4D97-AF65-F5344CB8AC3E}">
        <p14:creationId xmlns:p14="http://schemas.microsoft.com/office/powerpoint/2010/main" val="1902867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D56BC7-136F-0B45-A37F-77DAC3A2B5CD}"/>
              </a:ext>
            </a:extLst>
          </p:cNvPr>
          <p:cNvSpPr txBox="1"/>
          <p:nvPr/>
        </p:nvSpPr>
        <p:spPr>
          <a:xfrm>
            <a:off x="1354974" y="1557194"/>
            <a:ext cx="8944726" cy="498854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l-SI" sz="2400" dirty="0">
                <a:latin typeface="Recoleta" panose="020B0604020202020204" charset="-18"/>
              </a:rPr>
              <a:t>Ko ima </a:t>
            </a:r>
            <a:r>
              <a:rPr lang="sl-SI" sz="2400" u="sng" dirty="0">
                <a:latin typeface="Recoleta" panose="020B0604020202020204" charset="-18"/>
              </a:rPr>
              <a:t>občina</a:t>
            </a:r>
            <a:r>
              <a:rPr lang="sl-SI" sz="2400" dirty="0">
                <a:latin typeface="Recoleta" panose="020B0604020202020204" charset="-18"/>
              </a:rPr>
              <a:t> pripravljena gradiva, zaprosi MOPE za dodelitev presojevalca.</a:t>
            </a:r>
          </a:p>
          <a:p>
            <a:pPr marL="342900" indent="-342900">
              <a:spcBef>
                <a:spcPts val="3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l-SI" sz="2400" dirty="0">
                <a:latin typeface="Recoleta" panose="020B0604020202020204" charset="-18"/>
              </a:rPr>
              <a:t>Isti presojevalec izvede obe fazi presoje.</a:t>
            </a:r>
          </a:p>
          <a:p>
            <a:pPr marL="342900" indent="-342900">
              <a:spcBef>
                <a:spcPts val="3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l-SI" sz="2400" dirty="0">
                <a:latin typeface="Recoleta" panose="020B0604020202020204" charset="-18"/>
              </a:rPr>
              <a:t>Po pregledu gradiv presojevalec rezultate presoje predstavi občini in izdelovalcu OCPS (če je splošna ocena negativna, sodeluje tudi predstavnik MOPE).</a:t>
            </a:r>
            <a:endParaRPr lang="en-GB" sz="2400" dirty="0">
              <a:latin typeface="Recoleta" panose="020B0604020202020204" charset="-18"/>
            </a:endParaRPr>
          </a:p>
          <a:p>
            <a:pPr marL="342900" indent="-342900">
              <a:spcBef>
                <a:spcPts val="3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u="sng" dirty="0">
                <a:latin typeface="Recoleta" panose="020B0604020202020204" charset="-18"/>
              </a:rPr>
              <a:t>Občina</a:t>
            </a:r>
            <a:r>
              <a:rPr lang="en-GB" sz="2400" dirty="0">
                <a:latin typeface="Recoleta" panose="020B0604020202020204" charset="-18"/>
              </a:rPr>
              <a:t> </a:t>
            </a:r>
            <a:r>
              <a:rPr lang="en-GB" sz="2400" dirty="0" err="1">
                <a:latin typeface="Recoleta" panose="020B0604020202020204" charset="-18"/>
              </a:rPr>
              <a:t>zagotovi</a:t>
            </a:r>
            <a:r>
              <a:rPr lang="en-GB" sz="2400" dirty="0">
                <a:latin typeface="Recoleta" panose="020B0604020202020204" charset="-18"/>
              </a:rPr>
              <a:t> </a:t>
            </a:r>
            <a:r>
              <a:rPr lang="en-GB" sz="2400" dirty="0" err="1">
                <a:latin typeface="Recoleta" panose="020B0604020202020204" charset="-18"/>
              </a:rPr>
              <a:t>izvedbo</a:t>
            </a:r>
            <a:r>
              <a:rPr lang="en-GB" sz="2400" dirty="0">
                <a:latin typeface="Recoleta" panose="020B0604020202020204" charset="-18"/>
              </a:rPr>
              <a:t> </a:t>
            </a:r>
            <a:r>
              <a:rPr lang="en-GB" sz="2400" dirty="0" err="1">
                <a:latin typeface="Recoleta" panose="020B0604020202020204" charset="-18"/>
              </a:rPr>
              <a:t>dopolnitev</a:t>
            </a:r>
            <a:r>
              <a:rPr lang="en-GB" sz="2400" dirty="0">
                <a:latin typeface="Recoleta" panose="020B0604020202020204" charset="-18"/>
              </a:rPr>
              <a:t> in </a:t>
            </a:r>
            <a:r>
              <a:rPr lang="en-GB" sz="2400" dirty="0" err="1">
                <a:latin typeface="Recoleta" panose="020B0604020202020204" charset="-18"/>
              </a:rPr>
              <a:t>popravkov</a:t>
            </a:r>
            <a:r>
              <a:rPr lang="en-GB" sz="2400" dirty="0">
                <a:latin typeface="Recoleta" panose="020B0604020202020204" charset="-18"/>
              </a:rPr>
              <a:t> &gt; </a:t>
            </a:r>
            <a:r>
              <a:rPr lang="en-GB" sz="2400" dirty="0" err="1">
                <a:latin typeface="Recoleta" panose="020B0604020202020204" charset="-18"/>
              </a:rPr>
              <a:t>poročilo</a:t>
            </a:r>
            <a:r>
              <a:rPr lang="en-GB" sz="2400" dirty="0">
                <a:latin typeface="Recoleta" panose="020B0604020202020204" charset="-18"/>
              </a:rPr>
              <a:t>.</a:t>
            </a:r>
            <a:endParaRPr lang="sl-SI" sz="2400" u="sng" dirty="0">
              <a:latin typeface="Recoleta" panose="020B0604020202020204" charset="-18"/>
            </a:endParaRPr>
          </a:p>
          <a:p>
            <a:pPr marL="342900" indent="-342900">
              <a:spcBef>
                <a:spcPts val="3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l-SI" sz="2400" dirty="0">
                <a:latin typeface="Recoleta" panose="020B0604020202020204" charset="-18"/>
              </a:rPr>
              <a:t>Končno poročilo z mnenjem presojevalec posreduje MOPE – za vsako fazo posebej.</a:t>
            </a:r>
          </a:p>
          <a:p>
            <a:pPr marL="342900" indent="-342900">
              <a:spcBef>
                <a:spcPts val="3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l-SI" sz="2400" dirty="0">
                <a:latin typeface="Recoleta" panose="020B0604020202020204" charset="-18"/>
              </a:rPr>
              <a:t>Priprava OCPS se lahko nadaljuje, če je rezultat presoje pozitivno mnenje – za vsako fazo posebej.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1134042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0" y="0"/>
            <a:ext cx="851579" cy="685799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11340419" y="11625"/>
            <a:ext cx="851579" cy="685799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E5FA6D-C281-6DA0-C50B-DC68E2C3F9BB}"/>
              </a:ext>
            </a:extLst>
          </p:cNvPr>
          <p:cNvSpPr txBox="1"/>
          <p:nvPr/>
        </p:nvSpPr>
        <p:spPr>
          <a:xfrm>
            <a:off x="1354975" y="679263"/>
            <a:ext cx="859313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sl-SI" sz="3200" b="1" dirty="0">
                <a:solidFill>
                  <a:srgbClr val="231F20"/>
                </a:solidFill>
                <a:latin typeface="Recoleta" pitchFamily="2" charset="77"/>
              </a:rPr>
              <a:t>Procesni koraki presoje kakovosti </a:t>
            </a:r>
          </a:p>
        </p:txBody>
      </p:sp>
    </p:spTree>
    <p:extLst>
      <p:ext uri="{BB962C8B-B14F-4D97-AF65-F5344CB8AC3E}">
        <p14:creationId xmlns:p14="http://schemas.microsoft.com/office/powerpoint/2010/main" val="2091189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1134042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11340421" y="-1"/>
            <a:ext cx="851579" cy="685799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0" y="0"/>
            <a:ext cx="851579" cy="685799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1E3BE6A-96CE-75F4-7C4B-B66F34833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700744"/>
              </p:ext>
            </p:extLst>
          </p:nvPr>
        </p:nvGraphicFramePr>
        <p:xfrm>
          <a:off x="1142999" y="1585692"/>
          <a:ext cx="9914020" cy="217963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478505">
                  <a:extLst>
                    <a:ext uri="{9D8B030D-6E8A-4147-A177-3AD203B41FA5}">
                      <a16:colId xmlns:a16="http://schemas.microsoft.com/office/drawing/2014/main" val="886870750"/>
                    </a:ext>
                  </a:extLst>
                </a:gridCol>
                <a:gridCol w="2478505">
                  <a:extLst>
                    <a:ext uri="{9D8B030D-6E8A-4147-A177-3AD203B41FA5}">
                      <a16:colId xmlns:a16="http://schemas.microsoft.com/office/drawing/2014/main" val="2745190147"/>
                    </a:ext>
                  </a:extLst>
                </a:gridCol>
                <a:gridCol w="2478505">
                  <a:extLst>
                    <a:ext uri="{9D8B030D-6E8A-4147-A177-3AD203B41FA5}">
                      <a16:colId xmlns:a16="http://schemas.microsoft.com/office/drawing/2014/main" val="178777246"/>
                    </a:ext>
                  </a:extLst>
                </a:gridCol>
                <a:gridCol w="2478505">
                  <a:extLst>
                    <a:ext uri="{9D8B030D-6E8A-4147-A177-3AD203B41FA5}">
                      <a16:colId xmlns:a16="http://schemas.microsoft.com/office/drawing/2014/main" val="169052297"/>
                    </a:ext>
                  </a:extLst>
                </a:gridCol>
              </a:tblGrid>
              <a:tr h="154275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sl-SI" sz="2000" b="0" dirty="0">
                          <a:solidFill>
                            <a:schemeClr val="tx1"/>
                          </a:solidFill>
                          <a:effectLst/>
                          <a:latin typeface="Recoleta" panose="020B0604020202020204" charset="-18"/>
                        </a:rPr>
                        <a:t>Ustrezno, spremembe niso potrebne.</a:t>
                      </a:r>
                      <a:endParaRPr lang="sl-SI" sz="2000" b="0" dirty="0">
                        <a:solidFill>
                          <a:schemeClr val="tx1"/>
                        </a:solidFill>
                        <a:effectLst/>
                        <a:latin typeface="Recoleta" panose="020B0604020202020204" charset="-18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sl-SI" sz="2000" b="0" dirty="0">
                          <a:solidFill>
                            <a:schemeClr val="tx1"/>
                          </a:solidFill>
                          <a:effectLst/>
                          <a:latin typeface="Recoleta" panose="020B0604020202020204" charset="-18"/>
                        </a:rPr>
                        <a:t>Večinoma ustrezno, potrebne so manjše dopolnitve.</a:t>
                      </a:r>
                      <a:endParaRPr lang="sl-SI" sz="2000" b="0" dirty="0">
                        <a:solidFill>
                          <a:schemeClr val="tx1"/>
                        </a:solidFill>
                        <a:effectLst/>
                        <a:latin typeface="Recoleta" panose="020B0604020202020204" charset="-18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sl-SI" sz="2000" b="0" dirty="0">
                          <a:solidFill>
                            <a:schemeClr val="tx1"/>
                          </a:solidFill>
                          <a:effectLst/>
                          <a:latin typeface="Recoleta" panose="020B0604020202020204" charset="-18"/>
                        </a:rPr>
                        <a:t>Deloma ustrezno, potrebne so znatne izboljšave.</a:t>
                      </a:r>
                      <a:endParaRPr lang="sl-SI" sz="2000" b="0" dirty="0">
                        <a:solidFill>
                          <a:schemeClr val="tx1"/>
                        </a:solidFill>
                        <a:effectLst/>
                        <a:latin typeface="Recoleta" panose="020B0604020202020204" charset="-18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sl-SI" sz="2000" b="0" dirty="0">
                          <a:solidFill>
                            <a:schemeClr val="tx1"/>
                          </a:solidFill>
                          <a:effectLst/>
                          <a:latin typeface="Recoleta" panose="020B0604020202020204" charset="-18"/>
                        </a:rPr>
                        <a:t>Neustrezno, potrebna je ponovna izdelava.</a:t>
                      </a:r>
                      <a:endParaRPr lang="sl-SI" sz="2000" b="0" dirty="0">
                        <a:solidFill>
                          <a:schemeClr val="tx1"/>
                        </a:solidFill>
                        <a:effectLst/>
                        <a:latin typeface="Recoleta" panose="020B0604020202020204" charset="-18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06306"/>
                  </a:ext>
                </a:extLst>
              </a:tr>
              <a:tr h="636881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sl-SI" sz="2000" dirty="0">
                          <a:effectLst/>
                          <a:latin typeface="Recoleta" panose="020B0604020202020204" charset="-18"/>
                        </a:rPr>
                        <a:t>POZITIVNA SPLOŠNA OCENA</a:t>
                      </a:r>
                      <a:endParaRPr lang="sl-SI" sz="2000" dirty="0">
                        <a:effectLst/>
                        <a:latin typeface="Recoleta" panose="020B0604020202020204" charset="-18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sl-SI" sz="2000" b="1" dirty="0">
                          <a:effectLst/>
                          <a:latin typeface="Recoleta" panose="020B0604020202020204" charset="-18"/>
                        </a:rPr>
                        <a:t>NEGATIVNA SPLOŠNA OCENA</a:t>
                      </a:r>
                      <a:endParaRPr lang="sl-SI" sz="2000" b="1" dirty="0">
                        <a:effectLst/>
                        <a:latin typeface="Recoleta" panose="020B0604020202020204" charset="-18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37926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D2D1CC9-9DF4-85AD-8648-6E02ED0BF08E}"/>
              </a:ext>
            </a:extLst>
          </p:cNvPr>
          <p:cNvSpPr txBox="1"/>
          <p:nvPr/>
        </p:nvSpPr>
        <p:spPr>
          <a:xfrm>
            <a:off x="1354975" y="679263"/>
            <a:ext cx="908843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sl-SI" sz="3200" b="1" dirty="0">
                <a:solidFill>
                  <a:srgbClr val="231F20"/>
                </a:solidFill>
                <a:latin typeface="Recoleta" pitchFamily="2" charset="77"/>
              </a:rPr>
              <a:t>Rezultat presoje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859F2-3F25-569C-7A5B-90A94E1B8904}"/>
              </a:ext>
            </a:extLst>
          </p:cNvPr>
          <p:cNvSpPr txBox="1"/>
          <p:nvPr/>
        </p:nvSpPr>
        <p:spPr>
          <a:xfrm>
            <a:off x="6598213" y="4851138"/>
            <a:ext cx="4732419" cy="190821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dirty="0">
                <a:latin typeface="Recoleta" panose="020B0604020202020204" charset="-18"/>
              </a:rPr>
              <a:t>Neizpolnjevanje min. standardov = negativna splošna ocena presoje.</a:t>
            </a:r>
            <a:endParaRPr lang="en-GB" dirty="0">
              <a:latin typeface="Recoleta" panose="020B0604020202020204" charset="-18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latin typeface="Recoleta" panose="020B0604020202020204" charset="-18"/>
              </a:rPr>
              <a:t>Neupoštevanje</a:t>
            </a:r>
            <a:r>
              <a:rPr lang="en-GB" dirty="0">
                <a:latin typeface="Recoleta" panose="020B0604020202020204" charset="-18"/>
              </a:rPr>
              <a:t> </a:t>
            </a:r>
            <a:r>
              <a:rPr lang="en-GB" dirty="0" err="1">
                <a:latin typeface="Recoleta" panose="020B0604020202020204" charset="-18"/>
              </a:rPr>
              <a:t>priporočil</a:t>
            </a:r>
            <a:r>
              <a:rPr lang="en-GB" dirty="0">
                <a:latin typeface="Recoleta" panose="020B0604020202020204" charset="-18"/>
              </a:rPr>
              <a:t> </a:t>
            </a:r>
            <a:r>
              <a:rPr lang="en-GB" dirty="0" err="1">
                <a:latin typeface="Recoleta" panose="020B0604020202020204" charset="-18"/>
              </a:rPr>
              <a:t>presojevalca</a:t>
            </a:r>
            <a:r>
              <a:rPr lang="en-GB" dirty="0">
                <a:latin typeface="Recoleta" panose="020B0604020202020204" charset="-18"/>
              </a:rPr>
              <a:t> = </a:t>
            </a:r>
            <a:r>
              <a:rPr lang="en-GB" dirty="0" err="1">
                <a:latin typeface="Recoleta" panose="020B0604020202020204" charset="-18"/>
              </a:rPr>
              <a:t>negativno</a:t>
            </a:r>
            <a:r>
              <a:rPr lang="en-GB" dirty="0">
                <a:latin typeface="Recoleta" panose="020B0604020202020204" charset="-18"/>
              </a:rPr>
              <a:t> </a:t>
            </a:r>
            <a:r>
              <a:rPr lang="en-GB" dirty="0" err="1">
                <a:latin typeface="Recoleta" panose="020B0604020202020204" charset="-18"/>
              </a:rPr>
              <a:t>mnenje</a:t>
            </a:r>
            <a:r>
              <a:rPr lang="en-GB" dirty="0">
                <a:latin typeface="Recoleta" panose="020B0604020202020204" charset="-18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dirty="0">
                <a:latin typeface="Recoleta" panose="020B0604020202020204" charset="-18"/>
              </a:rPr>
              <a:t>V primeru nesporazumov je po zakonu mediator MOPE.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F9D47EB-7F8F-9289-4130-82C0D1D0E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983082"/>
              </p:ext>
            </p:extLst>
          </p:nvPr>
        </p:nvGraphicFramePr>
        <p:xfrm>
          <a:off x="2107078" y="3979299"/>
          <a:ext cx="3397983" cy="63688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397983">
                  <a:extLst>
                    <a:ext uri="{9D8B030D-6E8A-4147-A177-3AD203B41FA5}">
                      <a16:colId xmlns:a16="http://schemas.microsoft.com/office/drawing/2014/main" val="1796895317"/>
                    </a:ext>
                  </a:extLst>
                </a:gridCol>
              </a:tblGrid>
              <a:tr h="63688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sl-SI" sz="2000" dirty="0">
                          <a:solidFill>
                            <a:schemeClr val="tx1"/>
                          </a:solidFill>
                          <a:effectLst/>
                          <a:latin typeface="Recoleta" panose="020B0604020202020204" charset="-18"/>
                        </a:rPr>
                        <a:t>POZITIVN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Recoleta" panose="020B0604020202020204" charset="-18"/>
                        </a:rPr>
                        <a:t>O MNENJE</a:t>
                      </a:r>
                      <a:endParaRPr lang="sl-SI" sz="2000" dirty="0">
                        <a:solidFill>
                          <a:schemeClr val="tx1"/>
                        </a:solidFill>
                        <a:effectLst/>
                        <a:latin typeface="Recoleta" panose="020B0604020202020204" charset="-18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86337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DC81A4B-D257-2AC4-29C2-2DDFFE3A0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965193"/>
              </p:ext>
            </p:extLst>
          </p:nvPr>
        </p:nvGraphicFramePr>
        <p:xfrm>
          <a:off x="6598213" y="3977157"/>
          <a:ext cx="3397983" cy="63688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397983">
                  <a:extLst>
                    <a:ext uri="{9D8B030D-6E8A-4147-A177-3AD203B41FA5}">
                      <a16:colId xmlns:a16="http://schemas.microsoft.com/office/drawing/2014/main" val="1796895317"/>
                    </a:ext>
                  </a:extLst>
                </a:gridCol>
              </a:tblGrid>
              <a:tr h="63688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sl-SI" sz="2000" dirty="0">
                          <a:solidFill>
                            <a:schemeClr val="tx1"/>
                          </a:solidFill>
                          <a:effectLst/>
                          <a:latin typeface="Recoleta" panose="020B0604020202020204" charset="-18"/>
                        </a:rPr>
                        <a:t>NEGATIVNO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Recoleta" panose="020B0604020202020204" charset="-18"/>
                        </a:rPr>
                        <a:t> MNENJE</a:t>
                      </a:r>
                      <a:endParaRPr lang="sl-SI" sz="2000" dirty="0">
                        <a:solidFill>
                          <a:schemeClr val="tx1"/>
                        </a:solidFill>
                        <a:effectLst/>
                        <a:latin typeface="Recoleta" panose="020B0604020202020204" charset="-18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863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455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D56BC7-136F-0B45-A37F-77DAC3A2B5CD}"/>
              </a:ext>
            </a:extLst>
          </p:cNvPr>
          <p:cNvSpPr txBox="1"/>
          <p:nvPr/>
        </p:nvSpPr>
        <p:spPr>
          <a:xfrm>
            <a:off x="1354974" y="1557194"/>
            <a:ext cx="9630526" cy="20697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l-SI" sz="2400" dirty="0">
                <a:latin typeface="Recoleta" panose="020B0604020202020204" charset="-18"/>
              </a:rPr>
              <a:t>Neizpolnjevanje min. standardov = negativna splošna ocena presoje.</a:t>
            </a:r>
            <a:endParaRPr lang="en-GB" sz="2400" dirty="0">
              <a:latin typeface="Recoleta" panose="020B0604020202020204" charset="-18"/>
            </a:endParaRPr>
          </a:p>
          <a:p>
            <a:pPr marL="342900" indent="-342900">
              <a:spcBef>
                <a:spcPts val="3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 err="1">
                <a:latin typeface="Recoleta" panose="020B0604020202020204" charset="-18"/>
              </a:rPr>
              <a:t>Neupoštevanje</a:t>
            </a:r>
            <a:r>
              <a:rPr lang="en-GB" sz="2400" dirty="0">
                <a:latin typeface="Recoleta" panose="020B0604020202020204" charset="-18"/>
              </a:rPr>
              <a:t> </a:t>
            </a:r>
            <a:r>
              <a:rPr lang="en-GB" sz="2400" dirty="0" err="1">
                <a:latin typeface="Recoleta" panose="020B0604020202020204" charset="-18"/>
              </a:rPr>
              <a:t>priporočil</a:t>
            </a:r>
            <a:r>
              <a:rPr lang="en-GB" sz="2400" dirty="0">
                <a:latin typeface="Recoleta" panose="020B0604020202020204" charset="-18"/>
              </a:rPr>
              <a:t> </a:t>
            </a:r>
            <a:r>
              <a:rPr lang="en-GB" sz="2400" dirty="0" err="1">
                <a:latin typeface="Recoleta" panose="020B0604020202020204" charset="-18"/>
              </a:rPr>
              <a:t>presojevalca</a:t>
            </a:r>
            <a:r>
              <a:rPr lang="en-GB" sz="2400" dirty="0">
                <a:latin typeface="Recoleta" panose="020B0604020202020204" charset="-18"/>
              </a:rPr>
              <a:t> = </a:t>
            </a:r>
            <a:r>
              <a:rPr lang="en-GB" sz="2400" dirty="0" err="1">
                <a:latin typeface="Recoleta" panose="020B0604020202020204" charset="-18"/>
              </a:rPr>
              <a:t>negativno</a:t>
            </a:r>
            <a:r>
              <a:rPr lang="en-GB" sz="2400" dirty="0">
                <a:latin typeface="Recoleta" panose="020B0604020202020204" charset="-18"/>
              </a:rPr>
              <a:t> </a:t>
            </a:r>
            <a:r>
              <a:rPr lang="en-GB" sz="2400" dirty="0" err="1">
                <a:latin typeface="Recoleta" panose="020B0604020202020204" charset="-18"/>
              </a:rPr>
              <a:t>mnenje</a:t>
            </a:r>
            <a:r>
              <a:rPr lang="en-GB" sz="2400" dirty="0">
                <a:latin typeface="Recoleta" panose="020B0604020202020204" charset="-18"/>
              </a:rPr>
              <a:t>.</a:t>
            </a:r>
          </a:p>
          <a:p>
            <a:pPr>
              <a:spcBef>
                <a:spcPts val="300"/>
              </a:spcBef>
              <a:spcAft>
                <a:spcPts val="1000"/>
              </a:spcAft>
            </a:pPr>
            <a:endParaRPr lang="sl-SI" sz="2400" dirty="0">
              <a:latin typeface="Recoleta" panose="020B0604020202020204" charset="-18"/>
            </a:endParaRPr>
          </a:p>
          <a:p>
            <a:pPr marL="342900" indent="-342900">
              <a:spcBef>
                <a:spcPts val="3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l-SI" sz="2400" dirty="0">
                <a:latin typeface="Recoleta" panose="020B0604020202020204" charset="-18"/>
              </a:rPr>
              <a:t>V primeru nesporazumov je po zakonu mediator MOPE.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1134042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0" y="0"/>
            <a:ext cx="851579" cy="685799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11340419" y="11625"/>
            <a:ext cx="851579" cy="685799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E5FA6D-C281-6DA0-C50B-DC68E2C3F9BB}"/>
              </a:ext>
            </a:extLst>
          </p:cNvPr>
          <p:cNvSpPr txBox="1"/>
          <p:nvPr/>
        </p:nvSpPr>
        <p:spPr>
          <a:xfrm>
            <a:off x="1354975" y="679263"/>
            <a:ext cx="859313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sl-SI" sz="3200" b="1" dirty="0">
                <a:solidFill>
                  <a:srgbClr val="231F20"/>
                </a:solidFill>
                <a:latin typeface="Recoleta" pitchFamily="2" charset="77"/>
              </a:rPr>
              <a:t>Procesni koraki presoje kakovosti </a:t>
            </a:r>
          </a:p>
        </p:txBody>
      </p:sp>
    </p:spTree>
    <p:extLst>
      <p:ext uri="{BB962C8B-B14F-4D97-AF65-F5344CB8AC3E}">
        <p14:creationId xmlns:p14="http://schemas.microsoft.com/office/powerpoint/2010/main" val="1060131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1134042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0" y="0"/>
            <a:ext cx="851579" cy="685799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11340419" y="11625"/>
            <a:ext cx="851579" cy="685799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8B88DA-FA74-3761-A925-0EE1E4D8E5DB}"/>
              </a:ext>
            </a:extLst>
          </p:cNvPr>
          <p:cNvSpPr txBox="1"/>
          <p:nvPr/>
        </p:nvSpPr>
        <p:spPr>
          <a:xfrm>
            <a:off x="1354975" y="679263"/>
            <a:ext cx="908843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sl-SI" sz="3200" b="1" dirty="0">
                <a:solidFill>
                  <a:srgbClr val="231F20"/>
                </a:solidFill>
                <a:latin typeface="Recoleta" pitchFamily="2" charset="77"/>
              </a:rPr>
              <a:t>1. faza presoje kakovosti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650B8FF1-CC42-CF23-8F70-8C7442096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514951"/>
              </p:ext>
            </p:extLst>
          </p:nvPr>
        </p:nvGraphicFramePr>
        <p:xfrm>
          <a:off x="1051402" y="1685400"/>
          <a:ext cx="4507186" cy="1743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07186">
                  <a:extLst>
                    <a:ext uri="{9D8B030D-6E8A-4147-A177-3AD203B41FA5}">
                      <a16:colId xmlns:a16="http://schemas.microsoft.com/office/drawing/2014/main" val="2515416651"/>
                    </a:ext>
                  </a:extLst>
                </a:gridCol>
              </a:tblGrid>
              <a:tr h="300494">
                <a:tc>
                  <a:txBody>
                    <a:bodyPr/>
                    <a:lstStyle/>
                    <a:p>
                      <a:r>
                        <a:rPr lang="sl-SI" sz="1600" dirty="0">
                          <a:solidFill>
                            <a:schemeClr val="tx1"/>
                          </a:solidFill>
                        </a:rPr>
                        <a:t>SINTEZNA GRADIVA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3283871"/>
                  </a:ext>
                </a:extLst>
              </a:tr>
              <a:tr h="352080"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err="1"/>
                        <a:t>Načrt</a:t>
                      </a:r>
                      <a:r>
                        <a:rPr lang="en-GB" sz="1600" b="0" dirty="0"/>
                        <a:t> </a:t>
                      </a:r>
                      <a:r>
                        <a:rPr lang="en-GB" sz="1600" b="0" dirty="0" err="1"/>
                        <a:t>vključevanja</a:t>
                      </a:r>
                      <a:r>
                        <a:rPr lang="en-GB" sz="1600" b="0" dirty="0"/>
                        <a:t> </a:t>
                      </a:r>
                      <a:r>
                        <a:rPr lang="en-GB" sz="1600" b="0" dirty="0" err="1"/>
                        <a:t>javnosti</a:t>
                      </a:r>
                      <a:endParaRPr lang="sl-SI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106337"/>
                  </a:ext>
                </a:extLst>
              </a:tr>
              <a:tr h="352080"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err="1"/>
                        <a:t>Načrt</a:t>
                      </a:r>
                      <a:r>
                        <a:rPr lang="en-GB" sz="1600" b="0" dirty="0"/>
                        <a:t> </a:t>
                      </a:r>
                      <a:r>
                        <a:rPr lang="en-GB" sz="1600" b="0" dirty="0" err="1"/>
                        <a:t>spremljanja</a:t>
                      </a:r>
                      <a:r>
                        <a:rPr lang="en-GB" sz="1600" b="0" dirty="0"/>
                        <a:t> </a:t>
                      </a:r>
                      <a:r>
                        <a:rPr lang="en-GB" sz="1600" b="0" dirty="0" err="1"/>
                        <a:t>kazalnikov</a:t>
                      </a:r>
                      <a:r>
                        <a:rPr lang="sl-SI" sz="1600" b="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44839"/>
                  </a:ext>
                </a:extLst>
              </a:tr>
              <a:tr h="352080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dirty="0" err="1"/>
                        <a:t>Pregled</a:t>
                      </a:r>
                      <a:r>
                        <a:rPr lang="en-GB" sz="1600" b="0" dirty="0"/>
                        <a:t> </a:t>
                      </a:r>
                      <a:r>
                        <a:rPr lang="en-GB" sz="1600" b="0" dirty="0" err="1"/>
                        <a:t>stanja</a:t>
                      </a:r>
                      <a:r>
                        <a:rPr lang="en-GB" sz="1600" b="0" dirty="0"/>
                        <a:t>, </a:t>
                      </a:r>
                      <a:r>
                        <a:rPr lang="en-GB" sz="1600" b="0" dirty="0" err="1"/>
                        <a:t>ključnih</a:t>
                      </a:r>
                      <a:r>
                        <a:rPr lang="en-GB" sz="1600" b="0" dirty="0"/>
                        <a:t> </a:t>
                      </a:r>
                      <a:r>
                        <a:rPr lang="en-GB" sz="1600" b="0" dirty="0" err="1"/>
                        <a:t>izzivov</a:t>
                      </a:r>
                      <a:r>
                        <a:rPr lang="en-GB" sz="1600" b="0" dirty="0"/>
                        <a:t> in </a:t>
                      </a:r>
                      <a:r>
                        <a:rPr lang="en-GB" sz="1600" b="0" dirty="0" err="1"/>
                        <a:t>priložnosti</a:t>
                      </a:r>
                      <a:r>
                        <a:rPr lang="en-GB" sz="1600" b="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6848920"/>
                  </a:ext>
                </a:extLst>
              </a:tr>
              <a:tr h="352080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dirty="0" err="1">
                          <a:solidFill>
                            <a:schemeClr val="tx1"/>
                          </a:solidFill>
                        </a:rPr>
                        <a:t>Pregled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</a:rPr>
                        <a:t>strateških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</a:rPr>
                        <a:t>vodil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826059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A09EA34-8D02-F29B-555B-4A3C97320C6F}"/>
              </a:ext>
            </a:extLst>
          </p:cNvPr>
          <p:cNvSpPr txBox="1"/>
          <p:nvPr/>
        </p:nvSpPr>
        <p:spPr>
          <a:xfrm>
            <a:off x="1003526" y="6435361"/>
            <a:ext cx="2774390" cy="307777"/>
          </a:xfrm>
          <a:prstGeom prst="rect">
            <a:avLst/>
          </a:prstGeom>
          <a:solidFill>
            <a:srgbClr val="9999FF"/>
          </a:solidFill>
        </p:spPr>
        <p:txBody>
          <a:bodyPr wrap="square" rtlCol="0">
            <a:spAutoFit/>
          </a:bodyPr>
          <a:lstStyle/>
          <a:p>
            <a:r>
              <a:rPr lang="sl-SI" sz="1400" b="1" dirty="0"/>
              <a:t>PRESOJEVALEC KAKOVOSTI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86360F-48E2-F746-6974-B4721BCAB600}"/>
              </a:ext>
            </a:extLst>
          </p:cNvPr>
          <p:cNvSpPr txBox="1"/>
          <p:nvPr/>
        </p:nvSpPr>
        <p:spPr>
          <a:xfrm>
            <a:off x="1003526" y="6021933"/>
            <a:ext cx="277439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1400" b="1" dirty="0"/>
              <a:t>OBČINA (IZDELOVALEC)</a:t>
            </a:r>
          </a:p>
        </p:txBody>
      </p:sp>
      <p:graphicFrame>
        <p:nvGraphicFramePr>
          <p:cNvPr id="23" name="Table 5">
            <a:extLst>
              <a:ext uri="{FF2B5EF4-FFF2-40B4-BE49-F238E27FC236}">
                <a16:creationId xmlns:a16="http://schemas.microsoft.com/office/drawing/2014/main" id="{BA1D62EB-5103-137A-6AB4-3FD25F55EC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993686"/>
              </p:ext>
            </p:extLst>
          </p:nvPr>
        </p:nvGraphicFramePr>
        <p:xfrm>
          <a:off x="1051401" y="3628146"/>
          <a:ext cx="4507187" cy="1158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07187">
                  <a:extLst>
                    <a:ext uri="{9D8B030D-6E8A-4147-A177-3AD203B41FA5}">
                      <a16:colId xmlns:a16="http://schemas.microsoft.com/office/drawing/2014/main" val="301283481"/>
                    </a:ext>
                  </a:extLst>
                </a:gridCol>
              </a:tblGrid>
              <a:tr h="303785">
                <a:tc>
                  <a:txBody>
                    <a:bodyPr/>
                    <a:lstStyle/>
                    <a:p>
                      <a:r>
                        <a:rPr lang="sl-SI" sz="1600" dirty="0">
                          <a:solidFill>
                            <a:schemeClr val="tx1"/>
                          </a:solidFill>
                        </a:rPr>
                        <a:t>DRUGA GRADIVA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3283871"/>
                  </a:ext>
                </a:extLst>
              </a:tr>
              <a:tr h="559017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sl-SI" sz="1600" b="0" dirty="0">
                          <a:solidFill>
                            <a:schemeClr val="tx1"/>
                          </a:solidFill>
                        </a:rPr>
                        <a:t>oročil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a 1-4</a:t>
                      </a:r>
                      <a:r>
                        <a:rPr lang="sl-SI" sz="1600" b="0" dirty="0">
                          <a:solidFill>
                            <a:schemeClr val="tx1"/>
                          </a:solidFill>
                        </a:rPr>
                        <a:t> o izvedenih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</a:rPr>
                        <a:t>procesnih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</a:rPr>
                        <a:t>aktivnosti</a:t>
                      </a:r>
                      <a:r>
                        <a:rPr lang="sl-SI" sz="1600" b="0" dirty="0">
                          <a:solidFill>
                            <a:schemeClr val="tx1"/>
                          </a:solidFill>
                        </a:rPr>
                        <a:t>h in aktivnostih vključevanja javnosti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 v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</a:rPr>
                        <a:t>posameznem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</a:rPr>
                        <a:t>sklopu</a:t>
                      </a:r>
                      <a:endParaRPr lang="sl-SI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6576367"/>
                  </a:ext>
                </a:extLst>
              </a:tr>
            </a:tbl>
          </a:graphicData>
        </a:graphic>
      </p:graphicFrame>
      <p:sp>
        <p:nvSpPr>
          <p:cNvPr id="24" name="Right Brace 23">
            <a:extLst>
              <a:ext uri="{FF2B5EF4-FFF2-40B4-BE49-F238E27FC236}">
                <a16:creationId xmlns:a16="http://schemas.microsoft.com/office/drawing/2014/main" id="{B3A98B1C-E4CA-328F-BE5C-FC299F0C757C}"/>
              </a:ext>
            </a:extLst>
          </p:cNvPr>
          <p:cNvSpPr/>
          <p:nvPr/>
        </p:nvSpPr>
        <p:spPr>
          <a:xfrm>
            <a:off x="5450299" y="1609725"/>
            <a:ext cx="645702" cy="3252953"/>
          </a:xfrm>
          <a:prstGeom prst="rightBrace">
            <a:avLst>
              <a:gd name="adj1" fmla="val 8333"/>
              <a:gd name="adj2" fmla="val 1745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25" name="Table 5">
            <a:extLst>
              <a:ext uri="{FF2B5EF4-FFF2-40B4-BE49-F238E27FC236}">
                <a16:creationId xmlns:a16="http://schemas.microsoft.com/office/drawing/2014/main" id="{16CB8080-4013-F9D1-A6DF-D0A29B874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496214"/>
              </p:ext>
            </p:extLst>
          </p:nvPr>
        </p:nvGraphicFramePr>
        <p:xfrm>
          <a:off x="6104234" y="1985165"/>
          <a:ext cx="2582563" cy="2258958"/>
        </p:xfrm>
        <a:graphic>
          <a:graphicData uri="http://schemas.openxmlformats.org/drawingml/2006/table">
            <a:tbl>
              <a:tblPr firstRow="1" bandRow="1">
                <a:solidFill>
                  <a:srgbClr val="9999FF"/>
                </a:solidFill>
                <a:tableStyleId>{F5AB1C69-6EDB-4FF4-983F-18BD219EF322}</a:tableStyleId>
              </a:tblPr>
              <a:tblGrid>
                <a:gridCol w="2582563">
                  <a:extLst>
                    <a:ext uri="{9D8B030D-6E8A-4147-A177-3AD203B41FA5}">
                      <a16:colId xmlns:a16="http://schemas.microsoft.com/office/drawing/2014/main" val="301283481"/>
                    </a:ext>
                  </a:extLst>
                </a:gridCol>
              </a:tblGrid>
              <a:tr h="320476">
                <a:tc>
                  <a:txBody>
                    <a:bodyPr/>
                    <a:lstStyle/>
                    <a:p>
                      <a:r>
                        <a:rPr lang="sl-SI" sz="1600" dirty="0">
                          <a:solidFill>
                            <a:schemeClr val="tx1"/>
                          </a:solidFill>
                        </a:rPr>
                        <a:t>PRESOJA</a:t>
                      </a:r>
                    </a:p>
                  </a:txBody>
                  <a:tcPr anchor="ctr"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283871"/>
                  </a:ext>
                </a:extLst>
              </a:tr>
              <a:tr h="366318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1600" b="0" dirty="0">
                          <a:solidFill>
                            <a:schemeClr val="tx1"/>
                          </a:solidFill>
                        </a:rPr>
                        <a:t>Obrazec za presojo</a:t>
                      </a:r>
                      <a:endParaRPr lang="sl-SI" sz="1600" b="0" dirty="0"/>
                    </a:p>
                  </a:txBody>
                  <a:tcPr anchor="ctr">
                    <a:solidFill>
                      <a:srgbClr val="DD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576367"/>
                  </a:ext>
                </a:extLst>
              </a:tr>
              <a:tr h="786622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1600" b="0" dirty="0"/>
                        <a:t>Poročilo o rezultatih presoje s priporočili za izboljšave in dopolnitve</a:t>
                      </a:r>
                    </a:p>
                  </a:txBody>
                  <a:tcPr anchor="ctr">
                    <a:solidFill>
                      <a:srgbClr val="F3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55545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1600" b="0" dirty="0"/>
                        <a:t>Splošna ocena</a:t>
                      </a:r>
                    </a:p>
                  </a:txBody>
                  <a:tcPr anchor="ctr">
                    <a:solidFill>
                      <a:srgbClr val="DD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382962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1600" b="0" dirty="0"/>
                        <a:t>Predstavitev</a:t>
                      </a:r>
                    </a:p>
                  </a:txBody>
                  <a:tcPr anchor="ctr">
                    <a:solidFill>
                      <a:srgbClr val="F3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477675"/>
                  </a:ext>
                </a:extLst>
              </a:tr>
            </a:tbl>
          </a:graphicData>
        </a:graphic>
      </p:graphicFrame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0C6779E-4C0D-BB26-ABCB-1FB79CF8E38F}"/>
              </a:ext>
            </a:extLst>
          </p:cNvPr>
          <p:cNvCxnSpPr>
            <a:cxnSpLocks/>
          </p:cNvCxnSpPr>
          <p:nvPr/>
        </p:nvCxnSpPr>
        <p:spPr>
          <a:xfrm>
            <a:off x="8686797" y="2448667"/>
            <a:ext cx="44069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le 5">
            <a:extLst>
              <a:ext uri="{FF2B5EF4-FFF2-40B4-BE49-F238E27FC236}">
                <a16:creationId xmlns:a16="http://schemas.microsoft.com/office/drawing/2014/main" id="{21E524A8-97FF-F730-39B8-3230FA613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578160"/>
              </p:ext>
            </p:extLst>
          </p:nvPr>
        </p:nvGraphicFramePr>
        <p:xfrm>
          <a:off x="9127487" y="2269451"/>
          <a:ext cx="2582563" cy="12910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82563">
                  <a:extLst>
                    <a:ext uri="{9D8B030D-6E8A-4147-A177-3AD203B41FA5}">
                      <a16:colId xmlns:a16="http://schemas.microsoft.com/office/drawing/2014/main" val="301283481"/>
                    </a:ext>
                  </a:extLst>
                </a:gridCol>
              </a:tblGrid>
              <a:tr h="287059">
                <a:tc>
                  <a:txBody>
                    <a:bodyPr/>
                    <a:lstStyle/>
                    <a:p>
                      <a:r>
                        <a:rPr lang="sl-SI" sz="1600" dirty="0">
                          <a:solidFill>
                            <a:schemeClr val="tx1"/>
                          </a:solidFill>
                        </a:rPr>
                        <a:t>DOPOLNITVE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3283871"/>
                  </a:ext>
                </a:extLst>
              </a:tr>
              <a:tr h="376662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1600" b="0" dirty="0">
                          <a:solidFill>
                            <a:schemeClr val="tx1"/>
                          </a:solidFill>
                        </a:rPr>
                        <a:t>Izvedba dopolnitev</a:t>
                      </a:r>
                      <a:endParaRPr lang="sl-SI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6576367"/>
                  </a:ext>
                </a:extLst>
              </a:tr>
              <a:tr h="495829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1600" b="0" dirty="0"/>
                        <a:t>Pregledno poročilo o izvedenih dopolnitvah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255545"/>
                  </a:ext>
                </a:extLst>
              </a:tr>
            </a:tbl>
          </a:graphicData>
        </a:graphic>
      </p:graphicFrame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D49EC5A-6D7F-DB77-C0C9-ABE3EC69CC2A}"/>
              </a:ext>
            </a:extLst>
          </p:cNvPr>
          <p:cNvCxnSpPr>
            <a:cxnSpLocks/>
            <a:stCxn id="38" idx="2"/>
          </p:cNvCxnSpPr>
          <p:nvPr/>
        </p:nvCxnSpPr>
        <p:spPr>
          <a:xfrm flipH="1">
            <a:off x="10418767" y="3560513"/>
            <a:ext cx="1" cy="3808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Table 5">
            <a:extLst>
              <a:ext uri="{FF2B5EF4-FFF2-40B4-BE49-F238E27FC236}">
                <a16:creationId xmlns:a16="http://schemas.microsoft.com/office/drawing/2014/main" id="{85217B28-3FA6-52FE-DAD5-D34A4A2AC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616369"/>
              </p:ext>
            </p:extLst>
          </p:nvPr>
        </p:nvGraphicFramePr>
        <p:xfrm>
          <a:off x="6761609" y="5457362"/>
          <a:ext cx="1925188" cy="1066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25188">
                  <a:extLst>
                    <a:ext uri="{9D8B030D-6E8A-4147-A177-3AD203B41FA5}">
                      <a16:colId xmlns:a16="http://schemas.microsoft.com/office/drawing/2014/main" val="301283481"/>
                    </a:ext>
                  </a:extLst>
                </a:gridCol>
              </a:tblGrid>
              <a:tr h="2548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l-SI" sz="1600" b="1" dirty="0">
                          <a:solidFill>
                            <a:schemeClr val="tx1"/>
                          </a:solidFill>
                        </a:rPr>
                        <a:t>Pozitivno mnenje </a:t>
                      </a:r>
                      <a:r>
                        <a:rPr lang="sl-SI" sz="1600" b="0" dirty="0">
                          <a:solidFill>
                            <a:schemeClr val="tx1"/>
                          </a:solidFill>
                        </a:rPr>
                        <a:t>&gt; Potrdilo o ustrezni kakovosti, nadalj. priprave</a:t>
                      </a:r>
                      <a:endParaRPr lang="sl-SI" sz="1600" b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283871"/>
                  </a:ext>
                </a:extLst>
              </a:tr>
            </a:tbl>
          </a:graphicData>
        </a:graphic>
      </p:graphicFrame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931AEBA-697B-ED32-CC8A-A8608F23EC0C}"/>
              </a:ext>
            </a:extLst>
          </p:cNvPr>
          <p:cNvCxnSpPr>
            <a:cxnSpLocks/>
            <a:stCxn id="79" idx="2"/>
            <a:endCxn id="58" idx="0"/>
          </p:cNvCxnSpPr>
          <p:nvPr/>
        </p:nvCxnSpPr>
        <p:spPr>
          <a:xfrm flipH="1">
            <a:off x="7724203" y="5187563"/>
            <a:ext cx="2694564" cy="2697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Table 5">
            <a:extLst>
              <a:ext uri="{FF2B5EF4-FFF2-40B4-BE49-F238E27FC236}">
                <a16:creationId xmlns:a16="http://schemas.microsoft.com/office/drawing/2014/main" id="{CD1BE396-D23E-B739-408F-113C497C8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6468"/>
              </p:ext>
            </p:extLst>
          </p:nvPr>
        </p:nvGraphicFramePr>
        <p:xfrm>
          <a:off x="8878150" y="5457362"/>
          <a:ext cx="3214893" cy="1310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14893">
                  <a:extLst>
                    <a:ext uri="{9D8B030D-6E8A-4147-A177-3AD203B41FA5}">
                      <a16:colId xmlns:a16="http://schemas.microsoft.com/office/drawing/2014/main" val="301283481"/>
                    </a:ext>
                  </a:extLst>
                </a:gridCol>
              </a:tblGrid>
              <a:tr h="2548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l-SI" sz="1600" b="1" dirty="0">
                          <a:solidFill>
                            <a:schemeClr val="tx1"/>
                          </a:solidFill>
                        </a:rPr>
                        <a:t>Negativno mnenje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l-SI" sz="1600" b="0" dirty="0">
                          <a:solidFill>
                            <a:schemeClr val="tx1"/>
                          </a:solidFill>
                        </a:rPr>
                        <a:t>&gt; Prevzame MOPE, priprava se ustavi &gt; popravki gradiv, izvedba manjkajočih aktivnosti, ponovitev presoje</a:t>
                      </a:r>
                      <a:endParaRPr lang="sl-SI" sz="1600" b="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283871"/>
                  </a:ext>
                </a:extLst>
              </a:tr>
            </a:tbl>
          </a:graphicData>
        </a:graphic>
      </p:graphicFrame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512ABA4-F8D6-35EE-A2B4-32D5141A8926}"/>
              </a:ext>
            </a:extLst>
          </p:cNvPr>
          <p:cNvCxnSpPr>
            <a:cxnSpLocks/>
            <a:stCxn id="79" idx="2"/>
            <a:endCxn id="62" idx="0"/>
          </p:cNvCxnSpPr>
          <p:nvPr/>
        </p:nvCxnSpPr>
        <p:spPr>
          <a:xfrm>
            <a:off x="10418767" y="5187563"/>
            <a:ext cx="66829" cy="2697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" name="Table 5">
            <a:extLst>
              <a:ext uri="{FF2B5EF4-FFF2-40B4-BE49-F238E27FC236}">
                <a16:creationId xmlns:a16="http://schemas.microsoft.com/office/drawing/2014/main" id="{FC7B40CA-E1CE-9960-0EBA-94F3E79C10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510436"/>
              </p:ext>
            </p:extLst>
          </p:nvPr>
        </p:nvGraphicFramePr>
        <p:xfrm>
          <a:off x="9045504" y="3937883"/>
          <a:ext cx="2746527" cy="1249680"/>
        </p:xfrm>
        <a:graphic>
          <a:graphicData uri="http://schemas.openxmlformats.org/drawingml/2006/table">
            <a:tbl>
              <a:tblPr firstRow="1" bandRow="1">
                <a:solidFill>
                  <a:srgbClr val="9999FF"/>
                </a:solidFill>
                <a:tableStyleId>{F5AB1C69-6EDB-4FF4-983F-18BD219EF322}</a:tableStyleId>
              </a:tblPr>
              <a:tblGrid>
                <a:gridCol w="2746527">
                  <a:extLst>
                    <a:ext uri="{9D8B030D-6E8A-4147-A177-3AD203B41FA5}">
                      <a16:colId xmlns:a16="http://schemas.microsoft.com/office/drawing/2014/main" val="301283481"/>
                    </a:ext>
                  </a:extLst>
                </a:gridCol>
              </a:tblGrid>
              <a:tr h="2945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</a:rPr>
                        <a:t>ZAKLJUČEK PRESOJE</a:t>
                      </a:r>
                    </a:p>
                  </a:txBody>
                  <a:tcPr anchor="ctr"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283871"/>
                  </a:ext>
                </a:extLst>
              </a:tr>
              <a:tr h="294586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1600" b="0" dirty="0">
                          <a:solidFill>
                            <a:schemeClr val="tx1"/>
                          </a:solidFill>
                        </a:rPr>
                        <a:t>Zaključno poročilo presoje s splošno oceno</a:t>
                      </a:r>
                      <a:endParaRPr lang="sl-SI" sz="1600" b="0" dirty="0"/>
                    </a:p>
                  </a:txBody>
                  <a:tcPr anchor="ctr">
                    <a:solidFill>
                      <a:srgbClr val="DD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576367"/>
                  </a:ext>
                </a:extLst>
              </a:tr>
              <a:tr h="312763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1600" b="0" dirty="0"/>
                        <a:t>Mnenje</a:t>
                      </a:r>
                    </a:p>
                  </a:txBody>
                  <a:tcPr anchor="ctr">
                    <a:solidFill>
                      <a:srgbClr val="F3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55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98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85AFF09E-E248-4890-E800-2EEA70EAC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851982"/>
              </p:ext>
            </p:extLst>
          </p:nvPr>
        </p:nvGraphicFramePr>
        <p:xfrm>
          <a:off x="1051402" y="1685400"/>
          <a:ext cx="3953736" cy="6912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53736">
                  <a:extLst>
                    <a:ext uri="{9D8B030D-6E8A-4147-A177-3AD203B41FA5}">
                      <a16:colId xmlns:a16="http://schemas.microsoft.com/office/drawing/2014/main" val="301283481"/>
                    </a:ext>
                  </a:extLst>
                </a:gridCol>
              </a:tblGrid>
              <a:tr h="303785">
                <a:tc>
                  <a:txBody>
                    <a:bodyPr/>
                    <a:lstStyle/>
                    <a:p>
                      <a:r>
                        <a:rPr lang="sl-SI" sz="1600" dirty="0">
                          <a:solidFill>
                            <a:schemeClr val="tx1"/>
                          </a:solidFill>
                        </a:rPr>
                        <a:t>SINTEZNA GRADIVA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3283871"/>
                  </a:ext>
                </a:extLst>
              </a:tr>
              <a:tr h="355935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600" b="0" dirty="0"/>
                        <a:t>Predlog OCPS z akcijskim načrtom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3997562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1134042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0" y="0"/>
            <a:ext cx="851579" cy="685799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11340419" y="11625"/>
            <a:ext cx="851579" cy="685799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8B88DA-FA74-3761-A925-0EE1E4D8E5DB}"/>
              </a:ext>
            </a:extLst>
          </p:cNvPr>
          <p:cNvSpPr txBox="1"/>
          <p:nvPr/>
        </p:nvSpPr>
        <p:spPr>
          <a:xfrm>
            <a:off x="1354975" y="679263"/>
            <a:ext cx="908843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sl-SI" sz="3200" b="1" dirty="0">
                <a:solidFill>
                  <a:srgbClr val="231F20"/>
                </a:solidFill>
                <a:latin typeface="Recoleta" pitchFamily="2" charset="77"/>
              </a:rPr>
              <a:t>2. faza presoje kakovosti</a:t>
            </a:r>
          </a:p>
        </p:txBody>
      </p:sp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250A27AC-839C-0F6D-82DB-9F918AF11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613955"/>
              </p:ext>
            </p:extLst>
          </p:nvPr>
        </p:nvGraphicFramePr>
        <p:xfrm>
          <a:off x="1051402" y="2544131"/>
          <a:ext cx="3953736" cy="1158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53736">
                  <a:extLst>
                    <a:ext uri="{9D8B030D-6E8A-4147-A177-3AD203B41FA5}">
                      <a16:colId xmlns:a16="http://schemas.microsoft.com/office/drawing/2014/main" val="301283481"/>
                    </a:ext>
                  </a:extLst>
                </a:gridCol>
              </a:tblGrid>
              <a:tr h="303785">
                <a:tc>
                  <a:txBody>
                    <a:bodyPr/>
                    <a:lstStyle/>
                    <a:p>
                      <a:r>
                        <a:rPr lang="sl-SI" sz="1600" dirty="0">
                          <a:solidFill>
                            <a:schemeClr val="tx1"/>
                          </a:solidFill>
                        </a:rPr>
                        <a:t>DRUGA GRADIVA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3283871"/>
                  </a:ext>
                </a:extLst>
              </a:tr>
              <a:tr h="355935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sl-SI" sz="1600" b="0" dirty="0">
                          <a:solidFill>
                            <a:schemeClr val="tx1"/>
                          </a:solidFill>
                        </a:rPr>
                        <a:t>oročil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o 5</a:t>
                      </a:r>
                      <a:r>
                        <a:rPr lang="sl-SI" sz="1600" b="0" dirty="0">
                          <a:solidFill>
                            <a:schemeClr val="tx1"/>
                          </a:solidFill>
                        </a:rPr>
                        <a:t> o izvedenih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</a:rPr>
                        <a:t>procesnih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</a:rPr>
                        <a:t>aktivnosti</a:t>
                      </a:r>
                      <a:r>
                        <a:rPr lang="sl-SI" sz="1600" b="0" dirty="0">
                          <a:solidFill>
                            <a:schemeClr val="tx1"/>
                          </a:solidFill>
                        </a:rPr>
                        <a:t>h in aktivnostih vključevanja javnosti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 v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</a:rPr>
                        <a:t>posameznem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</a:rPr>
                        <a:t>sklopu</a:t>
                      </a:r>
                      <a:endParaRPr lang="sl-SI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657636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53B4E6D-CCE1-0B32-8972-77003699BA0E}"/>
              </a:ext>
            </a:extLst>
          </p:cNvPr>
          <p:cNvSpPr txBox="1"/>
          <p:nvPr/>
        </p:nvSpPr>
        <p:spPr>
          <a:xfrm>
            <a:off x="1003526" y="6435361"/>
            <a:ext cx="2774390" cy="307777"/>
          </a:xfrm>
          <a:prstGeom prst="rect">
            <a:avLst/>
          </a:prstGeom>
          <a:solidFill>
            <a:srgbClr val="9999FF"/>
          </a:solidFill>
        </p:spPr>
        <p:txBody>
          <a:bodyPr wrap="square" rtlCol="0">
            <a:spAutoFit/>
          </a:bodyPr>
          <a:lstStyle/>
          <a:p>
            <a:r>
              <a:rPr lang="sl-SI" sz="1400" b="1" dirty="0"/>
              <a:t>PRESOJEVALEC KAKOVOSTI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7D12CA-EB21-9A92-3CDE-ED135BCC0737}"/>
              </a:ext>
            </a:extLst>
          </p:cNvPr>
          <p:cNvSpPr txBox="1"/>
          <p:nvPr/>
        </p:nvSpPr>
        <p:spPr>
          <a:xfrm>
            <a:off x="1003526" y="6021933"/>
            <a:ext cx="277439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1400" b="1" dirty="0"/>
              <a:t>OBČINA (IZDELOVALEC)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C707E754-1E51-A6DE-8EC1-36E3CDAF67F8}"/>
              </a:ext>
            </a:extLst>
          </p:cNvPr>
          <p:cNvSpPr/>
          <p:nvPr/>
        </p:nvSpPr>
        <p:spPr>
          <a:xfrm>
            <a:off x="5005138" y="1580346"/>
            <a:ext cx="645702" cy="2184285"/>
          </a:xfrm>
          <a:prstGeom prst="rightBrace">
            <a:avLst>
              <a:gd name="adj1" fmla="val 8333"/>
              <a:gd name="adj2" fmla="val 2558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id="{EFD63AC8-B592-89C1-00D6-3344DA20C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907081"/>
              </p:ext>
            </p:extLst>
          </p:nvPr>
        </p:nvGraphicFramePr>
        <p:xfrm>
          <a:off x="5659073" y="1976634"/>
          <a:ext cx="2582563" cy="2258958"/>
        </p:xfrm>
        <a:graphic>
          <a:graphicData uri="http://schemas.openxmlformats.org/drawingml/2006/table">
            <a:tbl>
              <a:tblPr firstRow="1" bandRow="1">
                <a:solidFill>
                  <a:srgbClr val="9999FF"/>
                </a:solidFill>
                <a:tableStyleId>{F5AB1C69-6EDB-4FF4-983F-18BD219EF322}</a:tableStyleId>
              </a:tblPr>
              <a:tblGrid>
                <a:gridCol w="2582563">
                  <a:extLst>
                    <a:ext uri="{9D8B030D-6E8A-4147-A177-3AD203B41FA5}">
                      <a16:colId xmlns:a16="http://schemas.microsoft.com/office/drawing/2014/main" val="301283481"/>
                    </a:ext>
                  </a:extLst>
                </a:gridCol>
              </a:tblGrid>
              <a:tr h="320476">
                <a:tc>
                  <a:txBody>
                    <a:bodyPr/>
                    <a:lstStyle/>
                    <a:p>
                      <a:r>
                        <a:rPr lang="sl-SI" sz="1600" dirty="0">
                          <a:solidFill>
                            <a:schemeClr val="tx1"/>
                          </a:solidFill>
                        </a:rPr>
                        <a:t>PRESOJA</a:t>
                      </a:r>
                    </a:p>
                  </a:txBody>
                  <a:tcPr anchor="ctr"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283871"/>
                  </a:ext>
                </a:extLst>
              </a:tr>
              <a:tr h="366318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1600" b="0" dirty="0">
                          <a:solidFill>
                            <a:schemeClr val="tx1"/>
                          </a:solidFill>
                        </a:rPr>
                        <a:t>Obrazec za presojo</a:t>
                      </a:r>
                      <a:endParaRPr lang="sl-SI" sz="1600" b="0" dirty="0"/>
                    </a:p>
                  </a:txBody>
                  <a:tcPr anchor="ctr">
                    <a:solidFill>
                      <a:srgbClr val="DD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576367"/>
                  </a:ext>
                </a:extLst>
              </a:tr>
              <a:tr h="786622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1600" b="0" dirty="0"/>
                        <a:t>Poročilo o rezultatih presoje s priporočili za izboljšave in dopolnitve</a:t>
                      </a:r>
                    </a:p>
                  </a:txBody>
                  <a:tcPr anchor="ctr">
                    <a:solidFill>
                      <a:srgbClr val="F3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55545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1600" b="0" dirty="0"/>
                        <a:t>Splošna ocena</a:t>
                      </a:r>
                    </a:p>
                  </a:txBody>
                  <a:tcPr anchor="ctr">
                    <a:solidFill>
                      <a:srgbClr val="DD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627422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1600" b="0" dirty="0"/>
                        <a:t>Predstavitev</a:t>
                      </a:r>
                    </a:p>
                  </a:txBody>
                  <a:tcPr anchor="ctr">
                    <a:solidFill>
                      <a:srgbClr val="F3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452414"/>
                  </a:ext>
                </a:extLst>
              </a:tr>
            </a:tbl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AC6CC73-6C61-0E7C-1EA3-8E53D97A0B41}"/>
              </a:ext>
            </a:extLst>
          </p:cNvPr>
          <p:cNvCxnSpPr>
            <a:cxnSpLocks/>
          </p:cNvCxnSpPr>
          <p:nvPr/>
        </p:nvCxnSpPr>
        <p:spPr>
          <a:xfrm>
            <a:off x="8241636" y="2143010"/>
            <a:ext cx="44069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5">
            <a:extLst>
              <a:ext uri="{FF2B5EF4-FFF2-40B4-BE49-F238E27FC236}">
                <a16:creationId xmlns:a16="http://schemas.microsoft.com/office/drawing/2014/main" id="{06DFC633-3984-CD97-006E-9785F6F818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623435"/>
              </p:ext>
            </p:extLst>
          </p:nvPr>
        </p:nvGraphicFramePr>
        <p:xfrm>
          <a:off x="8682326" y="1976633"/>
          <a:ext cx="2582563" cy="12910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82563">
                  <a:extLst>
                    <a:ext uri="{9D8B030D-6E8A-4147-A177-3AD203B41FA5}">
                      <a16:colId xmlns:a16="http://schemas.microsoft.com/office/drawing/2014/main" val="301283481"/>
                    </a:ext>
                  </a:extLst>
                </a:gridCol>
              </a:tblGrid>
              <a:tr h="287059">
                <a:tc>
                  <a:txBody>
                    <a:bodyPr/>
                    <a:lstStyle/>
                    <a:p>
                      <a:r>
                        <a:rPr lang="sl-SI" sz="1600" dirty="0">
                          <a:solidFill>
                            <a:schemeClr val="tx1"/>
                          </a:solidFill>
                        </a:rPr>
                        <a:t>DOPOLNITVE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3283871"/>
                  </a:ext>
                </a:extLst>
              </a:tr>
              <a:tr h="376662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1600" b="0" dirty="0">
                          <a:solidFill>
                            <a:schemeClr val="tx1"/>
                          </a:solidFill>
                        </a:rPr>
                        <a:t>Izvedba dopolnitev</a:t>
                      </a:r>
                      <a:endParaRPr lang="sl-SI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6576367"/>
                  </a:ext>
                </a:extLst>
              </a:tr>
              <a:tr h="495829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1600" b="0" dirty="0"/>
                        <a:t>Pregledno poročilo o izvedenih dopolnitvah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255545"/>
                  </a:ext>
                </a:extLst>
              </a:tr>
            </a:tbl>
          </a:graphicData>
        </a:graphic>
      </p:graphicFrame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F6260C9-5152-B6CC-3113-855CA63ABFA0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9973606" y="3267695"/>
            <a:ext cx="1" cy="3808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5">
            <a:extLst>
              <a:ext uri="{FF2B5EF4-FFF2-40B4-BE49-F238E27FC236}">
                <a16:creationId xmlns:a16="http://schemas.microsoft.com/office/drawing/2014/main" id="{95B4B893-2262-D944-BC67-D4E8749DF9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682641"/>
              </p:ext>
            </p:extLst>
          </p:nvPr>
        </p:nvGraphicFramePr>
        <p:xfrm>
          <a:off x="7000985" y="5383197"/>
          <a:ext cx="1925188" cy="1066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25188">
                  <a:extLst>
                    <a:ext uri="{9D8B030D-6E8A-4147-A177-3AD203B41FA5}">
                      <a16:colId xmlns:a16="http://schemas.microsoft.com/office/drawing/2014/main" val="301283481"/>
                    </a:ext>
                  </a:extLst>
                </a:gridCol>
              </a:tblGrid>
              <a:tr h="2548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l-SI" sz="1600" b="1" dirty="0">
                          <a:solidFill>
                            <a:schemeClr val="tx1"/>
                          </a:solidFill>
                        </a:rPr>
                        <a:t>Pozitivno mnenje </a:t>
                      </a:r>
                      <a:r>
                        <a:rPr lang="sl-SI" sz="1600" b="0" dirty="0">
                          <a:solidFill>
                            <a:schemeClr val="tx1"/>
                          </a:solidFill>
                        </a:rPr>
                        <a:t>&gt; Potrdilo o ustrezni kakovosti, nadalj. priprave</a:t>
                      </a:r>
                      <a:endParaRPr lang="sl-SI" sz="1600" b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283871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E00400C-4451-6F2B-5B77-0E2ACCF6236B}"/>
              </a:ext>
            </a:extLst>
          </p:cNvPr>
          <p:cNvCxnSpPr>
            <a:cxnSpLocks/>
            <a:stCxn id="29" idx="2"/>
            <a:endCxn id="25" idx="0"/>
          </p:cNvCxnSpPr>
          <p:nvPr/>
        </p:nvCxnSpPr>
        <p:spPr>
          <a:xfrm flipH="1">
            <a:off x="7963579" y="4894745"/>
            <a:ext cx="2010027" cy="4884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5">
            <a:extLst>
              <a:ext uri="{FF2B5EF4-FFF2-40B4-BE49-F238E27FC236}">
                <a16:creationId xmlns:a16="http://schemas.microsoft.com/office/drawing/2014/main" id="{4FD8E1B8-EC42-7A87-7478-C42617A13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665229"/>
              </p:ext>
            </p:extLst>
          </p:nvPr>
        </p:nvGraphicFramePr>
        <p:xfrm>
          <a:off x="9119937" y="5374281"/>
          <a:ext cx="2878297" cy="1310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78297">
                  <a:extLst>
                    <a:ext uri="{9D8B030D-6E8A-4147-A177-3AD203B41FA5}">
                      <a16:colId xmlns:a16="http://schemas.microsoft.com/office/drawing/2014/main" val="301283481"/>
                    </a:ext>
                  </a:extLst>
                </a:gridCol>
              </a:tblGrid>
              <a:tr h="2548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l-SI" sz="1600" b="1" dirty="0">
                          <a:solidFill>
                            <a:schemeClr val="tx1"/>
                          </a:solidFill>
                        </a:rPr>
                        <a:t>Negativno mnenje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l-SI" sz="1600" b="0" dirty="0">
                          <a:solidFill>
                            <a:schemeClr val="tx1"/>
                          </a:solidFill>
                        </a:rPr>
                        <a:t>&gt; Prevzame MOPE, priprava se ustavi &gt; popravki gradiv, izvedba manjkajočih aktivnosti, ponovitev presoje</a:t>
                      </a:r>
                      <a:endParaRPr lang="sl-SI" sz="1600" b="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283871"/>
                  </a:ext>
                </a:extLst>
              </a:tr>
            </a:tbl>
          </a:graphicData>
        </a:graphic>
      </p:graphicFrame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7C7981A-256D-5AFC-3F41-A0CFF796B0E3}"/>
              </a:ext>
            </a:extLst>
          </p:cNvPr>
          <p:cNvCxnSpPr>
            <a:cxnSpLocks/>
            <a:stCxn id="29" idx="2"/>
            <a:endCxn id="27" idx="0"/>
          </p:cNvCxnSpPr>
          <p:nvPr/>
        </p:nvCxnSpPr>
        <p:spPr>
          <a:xfrm>
            <a:off x="9973606" y="4894745"/>
            <a:ext cx="585479" cy="4795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le 5">
            <a:extLst>
              <a:ext uri="{FF2B5EF4-FFF2-40B4-BE49-F238E27FC236}">
                <a16:creationId xmlns:a16="http://schemas.microsoft.com/office/drawing/2014/main" id="{3FDD3DF4-C9D2-2D2B-04B9-14D791D04A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629749"/>
              </p:ext>
            </p:extLst>
          </p:nvPr>
        </p:nvGraphicFramePr>
        <p:xfrm>
          <a:off x="8600343" y="3645065"/>
          <a:ext cx="2746527" cy="1249680"/>
        </p:xfrm>
        <a:graphic>
          <a:graphicData uri="http://schemas.openxmlformats.org/drawingml/2006/table">
            <a:tbl>
              <a:tblPr firstRow="1" bandRow="1">
                <a:solidFill>
                  <a:srgbClr val="9999FF"/>
                </a:solidFill>
                <a:tableStyleId>{F5AB1C69-6EDB-4FF4-983F-18BD219EF322}</a:tableStyleId>
              </a:tblPr>
              <a:tblGrid>
                <a:gridCol w="2746527">
                  <a:extLst>
                    <a:ext uri="{9D8B030D-6E8A-4147-A177-3AD203B41FA5}">
                      <a16:colId xmlns:a16="http://schemas.microsoft.com/office/drawing/2014/main" val="301283481"/>
                    </a:ext>
                  </a:extLst>
                </a:gridCol>
              </a:tblGrid>
              <a:tr h="2945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</a:rPr>
                        <a:t>ZAKLJUČEK PRESOJE</a:t>
                      </a:r>
                    </a:p>
                  </a:txBody>
                  <a:tcPr anchor="ctr"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283871"/>
                  </a:ext>
                </a:extLst>
              </a:tr>
              <a:tr h="294586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1600" b="0" dirty="0">
                          <a:solidFill>
                            <a:schemeClr val="tx1"/>
                          </a:solidFill>
                        </a:rPr>
                        <a:t>Zaključno poročilo presoje s splošno oceno</a:t>
                      </a:r>
                      <a:endParaRPr lang="sl-SI" sz="1600" b="0" dirty="0"/>
                    </a:p>
                  </a:txBody>
                  <a:tcPr anchor="ctr">
                    <a:solidFill>
                      <a:srgbClr val="DD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576367"/>
                  </a:ext>
                </a:extLst>
              </a:tr>
              <a:tr h="312763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1600" b="0" dirty="0"/>
                        <a:t>Mnenje</a:t>
                      </a:r>
                    </a:p>
                  </a:txBody>
                  <a:tcPr anchor="ctr">
                    <a:solidFill>
                      <a:srgbClr val="F3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55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89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C48419C-71F1-8BCF-4C06-ACC1E98B2415}"/>
              </a:ext>
            </a:extLst>
          </p:cNvPr>
          <p:cNvSpPr/>
          <p:nvPr/>
        </p:nvSpPr>
        <p:spPr>
          <a:xfrm>
            <a:off x="851578" y="2151"/>
            <a:ext cx="10488842" cy="6869624"/>
          </a:xfrm>
          <a:prstGeom prst="rect">
            <a:avLst/>
          </a:prstGeom>
          <a:solidFill>
            <a:srgbClr val="C8D4C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1134042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0" y="0"/>
            <a:ext cx="851579" cy="685799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11340419" y="11625"/>
            <a:ext cx="851579" cy="685799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4D04B7-45D3-9C16-71A4-4231D912AD7C}"/>
              </a:ext>
            </a:extLst>
          </p:cNvPr>
          <p:cNvSpPr txBox="1"/>
          <p:nvPr/>
        </p:nvSpPr>
        <p:spPr>
          <a:xfrm>
            <a:off x="1655763" y="2945239"/>
            <a:ext cx="4286250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sl-SI" sz="3600" dirty="0">
                <a:latin typeface="Recoleta" pitchFamily="2" charset="77"/>
              </a:rPr>
              <a:t>Hvala.</a:t>
            </a:r>
          </a:p>
        </p:txBody>
      </p:sp>
      <p:pic>
        <p:nvPicPr>
          <p:cNvPr id="5" name="Picture 4" descr="A group of people talking&#10;&#10;Description automatically generated with medium confidence">
            <a:extLst>
              <a:ext uri="{FF2B5EF4-FFF2-40B4-BE49-F238E27FC236}">
                <a16:creationId xmlns:a16="http://schemas.microsoft.com/office/drawing/2014/main" id="{B7D3124F-BFB1-C7E6-4554-5350A6E3B6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224" t="12970" r="3488" b="17245"/>
          <a:stretch/>
        </p:blipFill>
        <p:spPr>
          <a:xfrm>
            <a:off x="5294932" y="2945239"/>
            <a:ext cx="6045488" cy="393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89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D56BC7-136F-0B45-A37F-77DAC3A2B5CD}"/>
              </a:ext>
            </a:extLst>
          </p:cNvPr>
          <p:cNvSpPr txBox="1"/>
          <p:nvPr/>
        </p:nvSpPr>
        <p:spPr>
          <a:xfrm>
            <a:off x="1354975" y="1557194"/>
            <a:ext cx="9833725" cy="306237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400" dirty="0">
                <a:latin typeface="Recoleta" panose="020B0604020202020204" charset="-18"/>
              </a:rPr>
              <a:t>Dodelitev presojevalca za posamezen OCPS izvede ministrstvo, pristojno za pripravo OCPS po prejemu vloge o dodelitvi presojevalca s strani občine, ki pripravlja OCPS.</a:t>
            </a:r>
          </a:p>
          <a:p>
            <a:pPr marL="342900" indent="-342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sl-SI" sz="2400" dirty="0">
              <a:latin typeface="Recoleta" panose="020B0604020202020204" charset="-18"/>
            </a:endParaRPr>
          </a:p>
          <a:p>
            <a:pPr marL="342900" indent="-342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400" dirty="0">
                <a:latin typeface="Recoleta" panose="020B0604020202020204" charset="-18"/>
              </a:rPr>
              <a:t>Občina poda vlogo v procesu priprave OCPS po zaključku koraka „opredelitev strateških vodil“ (korak E1) pisno po navadni pošti na MOPE ali e-pošti na naslov </a:t>
            </a:r>
            <a:r>
              <a:rPr lang="sl-SI" sz="2400" dirty="0">
                <a:solidFill>
                  <a:srgbClr val="FB7725"/>
                </a:solidFill>
                <a:latin typeface="Recoleta" panose="020B0604020202020204" charset="-1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gp.mope@gov.si</a:t>
            </a:r>
            <a:r>
              <a:rPr lang="sl-SI" sz="2400" dirty="0">
                <a:solidFill>
                  <a:srgbClr val="FB7725"/>
                </a:solidFill>
                <a:latin typeface="Recoleta" panose="020B0604020202020204" charset="-18"/>
              </a:rPr>
              <a:t>.</a:t>
            </a:r>
            <a:endParaRPr lang="en-GB" sz="2400" dirty="0">
              <a:solidFill>
                <a:srgbClr val="FB7725"/>
              </a:solidFill>
              <a:latin typeface="Recoleta" panose="020B0604020202020204" charset="-18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1134042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0" y="0"/>
            <a:ext cx="851579" cy="6857999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11340419" y="11625"/>
            <a:ext cx="851579" cy="6857999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E5FA6D-C281-6DA0-C50B-DC68E2C3F9BB}"/>
              </a:ext>
            </a:extLst>
          </p:cNvPr>
          <p:cNvSpPr txBox="1"/>
          <p:nvPr/>
        </p:nvSpPr>
        <p:spPr>
          <a:xfrm>
            <a:off x="1354975" y="679263"/>
            <a:ext cx="859313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sl-SI" sz="3200" b="1" dirty="0">
                <a:solidFill>
                  <a:srgbClr val="231F20"/>
                </a:solidFill>
                <a:latin typeface="Recoleta" pitchFamily="2" charset="77"/>
              </a:rPr>
              <a:t>Postopek dodelitve presojevalca</a:t>
            </a:r>
          </a:p>
        </p:txBody>
      </p:sp>
    </p:spTree>
    <p:extLst>
      <p:ext uri="{BB962C8B-B14F-4D97-AF65-F5344CB8AC3E}">
        <p14:creationId xmlns:p14="http://schemas.microsoft.com/office/powerpoint/2010/main" val="2449958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D56BC7-136F-0B45-A37F-77DAC3A2B5CD}"/>
              </a:ext>
            </a:extLst>
          </p:cNvPr>
          <p:cNvSpPr txBox="1"/>
          <p:nvPr/>
        </p:nvSpPr>
        <p:spPr>
          <a:xfrm>
            <a:off x="1354975" y="1557194"/>
            <a:ext cx="9833725" cy="385490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400" dirty="0">
                <a:latin typeface="Recoleta" panose="020B0604020202020204" charset="-18"/>
              </a:rPr>
              <a:t>Obvezne vsebine vloge:</a:t>
            </a:r>
          </a:p>
          <a:p>
            <a:pPr marL="800100" lvl="1" indent="-342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err="1">
                <a:latin typeface="Recoleta" panose="020B0604020202020204" charset="-18"/>
              </a:rPr>
              <a:t>Naslov</a:t>
            </a:r>
            <a:r>
              <a:rPr lang="en-GB" sz="2400" dirty="0">
                <a:latin typeface="Recoleta" panose="020B0604020202020204" charset="-18"/>
              </a:rPr>
              <a:t> </a:t>
            </a:r>
            <a:r>
              <a:rPr lang="en-GB" sz="2400" dirty="0" err="1">
                <a:latin typeface="Recoleta" panose="020B0604020202020204" charset="-18"/>
              </a:rPr>
              <a:t>sporočila</a:t>
            </a:r>
            <a:r>
              <a:rPr lang="en-GB" sz="2400" dirty="0">
                <a:latin typeface="Recoleta" panose="020B0604020202020204" charset="-18"/>
              </a:rPr>
              <a:t> v </a:t>
            </a:r>
            <a:r>
              <a:rPr lang="en-GB" sz="2400" dirty="0" err="1">
                <a:latin typeface="Recoleta" panose="020B0604020202020204" charset="-18"/>
              </a:rPr>
              <a:t>obliki</a:t>
            </a:r>
            <a:r>
              <a:rPr lang="en-GB" sz="2400" dirty="0">
                <a:latin typeface="Recoleta" panose="020B0604020202020204" charset="-18"/>
              </a:rPr>
              <a:t>: </a:t>
            </a:r>
            <a:r>
              <a:rPr lang="en-GB" sz="2400" dirty="0" err="1">
                <a:solidFill>
                  <a:srgbClr val="FB7725"/>
                </a:solidFill>
                <a:latin typeface="Recoleta" panose="020B0604020202020204" charset="-18"/>
              </a:rPr>
              <a:t>Presoja</a:t>
            </a:r>
            <a:r>
              <a:rPr lang="en-GB" sz="2400" dirty="0">
                <a:solidFill>
                  <a:srgbClr val="FB7725"/>
                </a:solidFill>
                <a:latin typeface="Recoleta" panose="020B0604020202020204" charset="-18"/>
              </a:rPr>
              <a:t> </a:t>
            </a:r>
            <a:r>
              <a:rPr lang="en-GB" sz="2400" dirty="0" err="1">
                <a:solidFill>
                  <a:srgbClr val="FB7725"/>
                </a:solidFill>
                <a:latin typeface="Recoleta" panose="020B0604020202020204" charset="-18"/>
              </a:rPr>
              <a:t>kakovosti</a:t>
            </a:r>
            <a:r>
              <a:rPr lang="en-GB" sz="2400" dirty="0">
                <a:solidFill>
                  <a:srgbClr val="FB7725"/>
                </a:solidFill>
                <a:latin typeface="Recoleta" panose="020B0604020202020204" charset="-18"/>
              </a:rPr>
              <a:t> OCPS - </a:t>
            </a:r>
            <a:r>
              <a:rPr lang="en-GB" sz="2400" dirty="0" err="1">
                <a:solidFill>
                  <a:srgbClr val="FB7725"/>
                </a:solidFill>
                <a:latin typeface="Recoleta" panose="020B0604020202020204" charset="-18"/>
              </a:rPr>
              <a:t>občina</a:t>
            </a:r>
            <a:r>
              <a:rPr lang="en-GB" sz="2400" dirty="0">
                <a:solidFill>
                  <a:srgbClr val="FB7725"/>
                </a:solidFill>
                <a:latin typeface="Recoleta" panose="020B0604020202020204" charset="-18"/>
              </a:rPr>
              <a:t> XXX</a:t>
            </a:r>
            <a:r>
              <a:rPr lang="en-GB" sz="2400" dirty="0">
                <a:latin typeface="Recoleta" panose="020B0604020202020204" charset="-18"/>
              </a:rPr>
              <a:t>.</a:t>
            </a:r>
            <a:endParaRPr lang="sl-SI" sz="2400" dirty="0">
              <a:latin typeface="Recoleta" panose="020B0604020202020204" charset="-18"/>
            </a:endParaRPr>
          </a:p>
          <a:p>
            <a:pPr marL="800100" lvl="1" indent="-342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Recoleta" panose="020B0604020202020204" charset="-18"/>
              </a:rPr>
              <a:t>Vlog</a:t>
            </a:r>
            <a:r>
              <a:rPr lang="sl-SI" sz="2400" dirty="0">
                <a:latin typeface="Recoleta" panose="020B0604020202020204" charset="-18"/>
              </a:rPr>
              <a:t>a vsebuje:</a:t>
            </a:r>
          </a:p>
          <a:p>
            <a:pPr marL="1257300" lvl="2" indent="-342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200" dirty="0">
                <a:latin typeface="Recoleta" panose="020B0604020202020204" charset="-18"/>
              </a:rPr>
              <a:t>Ime občine (občin), ki potrebujejo presojevalca. V primeru konzorcija občin za presojevalca v imenu ostalih občin zaprosi vodilna občina.</a:t>
            </a:r>
          </a:p>
          <a:p>
            <a:pPr marL="1257300" lvl="2" indent="-342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200" dirty="0">
                <a:latin typeface="Recoleta" panose="020B0604020202020204" charset="-18"/>
              </a:rPr>
              <a:t>Seznam strokovnjakov, ki sestavljajo konzorcij izdelovalca OCPS (zaradi preveritve konflikta interesov).</a:t>
            </a:r>
          </a:p>
          <a:p>
            <a:pPr marL="1257300" lvl="2" indent="-342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200" dirty="0">
                <a:latin typeface="Recoleta" panose="020B0604020202020204" charset="-18"/>
              </a:rPr>
              <a:t>P</a:t>
            </a:r>
            <a:r>
              <a:rPr lang="en-GB" sz="2200" dirty="0" err="1">
                <a:latin typeface="Recoleta" panose="020B0604020202020204" charset="-18"/>
              </a:rPr>
              <a:t>ovezavo</a:t>
            </a:r>
            <a:r>
              <a:rPr lang="en-GB" sz="2200" dirty="0">
                <a:latin typeface="Recoleta" panose="020B0604020202020204" charset="-18"/>
              </a:rPr>
              <a:t> </a:t>
            </a:r>
            <a:r>
              <a:rPr lang="en-GB" sz="2200" dirty="0" err="1">
                <a:latin typeface="Recoleta" panose="020B0604020202020204" charset="-18"/>
              </a:rPr>
              <a:t>na</a:t>
            </a:r>
            <a:r>
              <a:rPr lang="en-GB" sz="2200" dirty="0">
                <a:latin typeface="Recoleta" panose="020B0604020202020204" charset="-18"/>
              </a:rPr>
              <a:t> </a:t>
            </a:r>
            <a:r>
              <a:rPr lang="en-GB" sz="2200" dirty="0" err="1">
                <a:latin typeface="Recoleta" panose="020B0604020202020204" charset="-18"/>
              </a:rPr>
              <a:t>gradiva</a:t>
            </a:r>
            <a:r>
              <a:rPr lang="sl-SI" sz="2200" dirty="0">
                <a:latin typeface="Recoleta" panose="020B0604020202020204" charset="-18"/>
              </a:rPr>
              <a:t>, zahtevana</a:t>
            </a:r>
            <a:r>
              <a:rPr lang="en-GB" sz="2200" dirty="0">
                <a:latin typeface="Recoleta" panose="020B0604020202020204" charset="-18"/>
              </a:rPr>
              <a:t> za </a:t>
            </a:r>
            <a:r>
              <a:rPr lang="sl-SI" sz="2200" dirty="0">
                <a:latin typeface="Recoleta" panose="020B0604020202020204" charset="-18"/>
              </a:rPr>
              <a:t>posamezno </a:t>
            </a:r>
            <a:r>
              <a:rPr lang="en-GB" sz="2200" dirty="0" err="1">
                <a:latin typeface="Recoleta" panose="020B0604020202020204" charset="-18"/>
              </a:rPr>
              <a:t>fazo</a:t>
            </a:r>
            <a:r>
              <a:rPr lang="en-GB" sz="2200" dirty="0">
                <a:latin typeface="Recoleta" panose="020B0604020202020204" charset="-18"/>
              </a:rPr>
              <a:t> </a:t>
            </a:r>
            <a:r>
              <a:rPr lang="en-GB" sz="2200" dirty="0" err="1">
                <a:latin typeface="Recoleta" panose="020B0604020202020204" charset="-18"/>
              </a:rPr>
              <a:t>presoje</a:t>
            </a:r>
            <a:r>
              <a:rPr lang="en-GB" sz="2200" dirty="0">
                <a:latin typeface="Recoleta" panose="020B0604020202020204" charset="-18"/>
              </a:rPr>
              <a:t>.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1134042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0" y="0"/>
            <a:ext cx="851579" cy="685799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11340419" y="11625"/>
            <a:ext cx="851579" cy="685799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E5FA6D-C281-6DA0-C50B-DC68E2C3F9BB}"/>
              </a:ext>
            </a:extLst>
          </p:cNvPr>
          <p:cNvSpPr txBox="1"/>
          <p:nvPr/>
        </p:nvSpPr>
        <p:spPr>
          <a:xfrm>
            <a:off x="1354975" y="679263"/>
            <a:ext cx="859313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sl-SI" sz="3200" b="1" dirty="0">
                <a:solidFill>
                  <a:srgbClr val="231F20"/>
                </a:solidFill>
                <a:latin typeface="Recoleta" pitchFamily="2" charset="77"/>
              </a:rPr>
              <a:t>Postopek dodelitve presojevalca</a:t>
            </a:r>
          </a:p>
        </p:txBody>
      </p:sp>
    </p:spTree>
    <p:extLst>
      <p:ext uri="{BB962C8B-B14F-4D97-AF65-F5344CB8AC3E}">
        <p14:creationId xmlns:p14="http://schemas.microsoft.com/office/powerpoint/2010/main" val="2110633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D56BC7-136F-0B45-A37F-77DAC3A2B5CD}"/>
              </a:ext>
            </a:extLst>
          </p:cNvPr>
          <p:cNvSpPr txBox="1"/>
          <p:nvPr/>
        </p:nvSpPr>
        <p:spPr>
          <a:xfrm>
            <a:off x="1354975" y="1557194"/>
            <a:ext cx="9130145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400" dirty="0">
                <a:latin typeface="Recoleta" panose="020B0604020202020204" charset="-18"/>
              </a:rPr>
              <a:t>Podrobnejša navodila bodo objavljena tudi na </a:t>
            </a:r>
            <a:r>
              <a:rPr lang="sl-SI" sz="2400" dirty="0">
                <a:solidFill>
                  <a:srgbClr val="FB7725"/>
                </a:solidFill>
                <a:latin typeface="Recoleta" panose="020B0604020202020204" charset="-1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https://www.sptm.si/praksa/presoja-cps</a:t>
            </a:r>
            <a:r>
              <a:rPr lang="sl-SI" sz="2400" dirty="0">
                <a:solidFill>
                  <a:srgbClr val="FB7725"/>
                </a:solidFill>
                <a:latin typeface="Recoleta" panose="020B0604020202020204" charset="-18"/>
              </a:rPr>
              <a:t> 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1134042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0" y="0"/>
            <a:ext cx="851579" cy="6857999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11340419" y="11625"/>
            <a:ext cx="851579" cy="6857999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E5FA6D-C281-6DA0-C50B-DC68E2C3F9BB}"/>
              </a:ext>
            </a:extLst>
          </p:cNvPr>
          <p:cNvSpPr txBox="1"/>
          <p:nvPr/>
        </p:nvSpPr>
        <p:spPr>
          <a:xfrm>
            <a:off x="1354975" y="679263"/>
            <a:ext cx="859313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sl-SI" sz="3200" b="1" dirty="0">
                <a:solidFill>
                  <a:srgbClr val="231F20"/>
                </a:solidFill>
                <a:latin typeface="Recoleta" pitchFamily="2" charset="77"/>
              </a:rPr>
              <a:t>Postopek dodelitve presojevalca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568E60-8458-CFEE-20A4-846F09FC1A25}"/>
              </a:ext>
            </a:extLst>
          </p:cNvPr>
          <p:cNvGrpSpPr/>
          <p:nvPr/>
        </p:nvGrpSpPr>
        <p:grpSpPr>
          <a:xfrm>
            <a:off x="1777999" y="2681347"/>
            <a:ext cx="7668501" cy="2132684"/>
            <a:chOff x="1386599" y="2752467"/>
            <a:chExt cx="9418802" cy="2619459"/>
          </a:xfrm>
        </p:grpSpPr>
        <p:pic>
          <p:nvPicPr>
            <p:cNvPr id="4" name="Slika 3">
              <a:extLst>
                <a:ext uri="{FF2B5EF4-FFF2-40B4-BE49-F238E27FC236}">
                  <a16:creationId xmlns:a16="http://schemas.microsoft.com/office/drawing/2014/main" id="{5D057B84-15B1-165F-D88F-ABD0C78042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43153" b="74219"/>
            <a:stretch/>
          </p:blipFill>
          <p:spPr>
            <a:xfrm>
              <a:off x="1386599" y="2752467"/>
              <a:ext cx="9418802" cy="2619459"/>
            </a:xfrm>
            <a:prstGeom prst="rect">
              <a:avLst/>
            </a:prstGeom>
          </p:spPr>
        </p:pic>
        <p:cxnSp>
          <p:nvCxnSpPr>
            <p:cNvPr id="8" name="Raven puščični povezovalnik 7">
              <a:extLst>
                <a:ext uri="{FF2B5EF4-FFF2-40B4-BE49-F238E27FC236}">
                  <a16:creationId xmlns:a16="http://schemas.microsoft.com/office/drawing/2014/main" id="{A92463D2-F158-C472-C81A-1EBCBB5F35E6}"/>
                </a:ext>
              </a:extLst>
            </p:cNvPr>
            <p:cNvCxnSpPr>
              <a:cxnSpLocks/>
            </p:cNvCxnSpPr>
            <p:nvPr/>
          </p:nvCxnSpPr>
          <p:spPr>
            <a:xfrm>
              <a:off x="7884160" y="4844157"/>
              <a:ext cx="453453" cy="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0C454C9-F6E7-8391-908E-6FF03493448A}"/>
                </a:ext>
              </a:extLst>
            </p:cNvPr>
            <p:cNvSpPr/>
            <p:nvPr/>
          </p:nvSpPr>
          <p:spPr>
            <a:xfrm>
              <a:off x="8166100" y="3530600"/>
              <a:ext cx="1104900" cy="546088"/>
            </a:xfrm>
            <a:prstGeom prst="roundRect">
              <a:avLst/>
            </a:prstGeom>
            <a:ln w="47625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</p:spTree>
    <p:extLst>
      <p:ext uri="{BB962C8B-B14F-4D97-AF65-F5344CB8AC3E}">
        <p14:creationId xmlns:p14="http://schemas.microsoft.com/office/powerpoint/2010/main" val="234150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D56BC7-136F-0B45-A37F-77DAC3A2B5CD}"/>
              </a:ext>
            </a:extLst>
          </p:cNvPr>
          <p:cNvSpPr txBox="1"/>
          <p:nvPr/>
        </p:nvSpPr>
        <p:spPr>
          <a:xfrm>
            <a:off x="1354975" y="1557194"/>
            <a:ext cx="8865985" cy="306237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400" dirty="0">
                <a:latin typeface="Recoleta" panose="020B0604020202020204" charset="-18"/>
              </a:rPr>
              <a:t>Za posamezno presojo kakovosti OCPS</a:t>
            </a:r>
            <a:r>
              <a:rPr lang="en-GB" sz="2400" dirty="0">
                <a:latin typeface="Recoleta" panose="020B0604020202020204" charset="-18"/>
              </a:rPr>
              <a:t> (</a:t>
            </a:r>
            <a:r>
              <a:rPr lang="en-GB" sz="2400" dirty="0" err="1">
                <a:latin typeface="Recoleta" panose="020B0604020202020204" charset="-18"/>
              </a:rPr>
              <a:t>ena</a:t>
            </a:r>
            <a:r>
              <a:rPr lang="en-GB" sz="2400" dirty="0">
                <a:latin typeface="Recoleta" panose="020B0604020202020204" charset="-18"/>
              </a:rPr>
              <a:t> </a:t>
            </a:r>
            <a:r>
              <a:rPr lang="en-GB" sz="2400" dirty="0" err="1">
                <a:latin typeface="Recoleta" panose="020B0604020202020204" charset="-18"/>
              </a:rPr>
              <a:t>občina</a:t>
            </a:r>
            <a:r>
              <a:rPr lang="en-GB" sz="2400" dirty="0">
                <a:latin typeface="Recoleta" panose="020B0604020202020204" charset="-18"/>
              </a:rPr>
              <a:t>)</a:t>
            </a:r>
            <a:r>
              <a:rPr lang="sl-SI" sz="2400" dirty="0">
                <a:latin typeface="Recoleta" panose="020B0604020202020204" charset="-18"/>
              </a:rPr>
              <a:t> se določi en presojevalec.</a:t>
            </a:r>
          </a:p>
          <a:p>
            <a:pPr marL="342900" indent="-342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400" dirty="0">
                <a:latin typeface="Recoleta" panose="020B0604020202020204" charset="-18"/>
              </a:rPr>
              <a:t>Presojevalci se </a:t>
            </a:r>
            <a:r>
              <a:rPr lang="sl-SI" sz="2400" dirty="0" err="1">
                <a:latin typeface="Recoleta" panose="020B0604020202020204" charset="-18"/>
              </a:rPr>
              <a:t>dodel</a:t>
            </a:r>
            <a:r>
              <a:rPr lang="en-GB" sz="2400" dirty="0" err="1">
                <a:latin typeface="Recoleta" panose="020B0604020202020204" charset="-18"/>
              </a:rPr>
              <a:t>jujejo</a:t>
            </a:r>
            <a:r>
              <a:rPr lang="sl-SI" sz="2400" dirty="0">
                <a:latin typeface="Recoleta" panose="020B0604020202020204" charset="-18"/>
              </a:rPr>
              <a:t> po vrstnem redu iz evidence</a:t>
            </a:r>
            <a:r>
              <a:rPr lang="en-GB" sz="2400" dirty="0">
                <a:latin typeface="Recoleta" panose="020B0604020202020204" charset="-18"/>
              </a:rPr>
              <a:t> in </a:t>
            </a:r>
            <a:r>
              <a:rPr lang="sl-SI" sz="2400" dirty="0">
                <a:latin typeface="Recoleta" panose="020B0604020202020204" charset="-18"/>
              </a:rPr>
              <a:t>po načelu rotacije, pri čemer se upošteva morebitni konflikt interesov.</a:t>
            </a:r>
          </a:p>
          <a:p>
            <a:pPr marL="342900" indent="-342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400" dirty="0">
                <a:latin typeface="Recoleta" panose="020B0604020202020204" charset="-18"/>
              </a:rPr>
              <a:t>Pristojno ministrstvo določi presojevalca v roku </a:t>
            </a:r>
            <a:r>
              <a:rPr lang="en-GB" sz="2400" dirty="0">
                <a:latin typeface="Recoleta" panose="020B0604020202020204" charset="-18"/>
              </a:rPr>
              <a:t>1</a:t>
            </a:r>
            <a:r>
              <a:rPr lang="sl-SI" sz="2400" dirty="0">
                <a:latin typeface="Recoleta" panose="020B0604020202020204" charset="-18"/>
              </a:rPr>
              <a:t>0 dni od prejema zahteve </a:t>
            </a:r>
            <a:r>
              <a:rPr lang="en-GB" sz="2400" dirty="0" err="1">
                <a:latin typeface="Recoleta" panose="020B0604020202020204" charset="-18"/>
              </a:rPr>
              <a:t>pripravljavca</a:t>
            </a:r>
            <a:r>
              <a:rPr lang="sl-SI" sz="2400" dirty="0">
                <a:latin typeface="Recoleta" panose="020B0604020202020204" charset="-18"/>
              </a:rPr>
              <a:t> OCPS (občine).</a:t>
            </a:r>
            <a:r>
              <a:rPr lang="en-GB" sz="2400" dirty="0">
                <a:latin typeface="Recoleta" panose="020B0604020202020204" charset="-18"/>
              </a:rPr>
              <a:t> </a:t>
            </a:r>
            <a:endParaRPr lang="sl-SI" sz="2400" dirty="0">
              <a:latin typeface="Recoleta" panose="020B0604020202020204" charset="-18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1134042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0" y="0"/>
            <a:ext cx="851579" cy="685799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11340419" y="11625"/>
            <a:ext cx="851579" cy="685799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E5FA6D-C281-6DA0-C50B-DC68E2C3F9BB}"/>
              </a:ext>
            </a:extLst>
          </p:cNvPr>
          <p:cNvSpPr txBox="1"/>
          <p:nvPr/>
        </p:nvSpPr>
        <p:spPr>
          <a:xfrm>
            <a:off x="1354975" y="679263"/>
            <a:ext cx="859313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sl-SI" sz="3200" b="1" dirty="0">
                <a:solidFill>
                  <a:srgbClr val="231F20"/>
                </a:solidFill>
                <a:latin typeface="Recoleta" pitchFamily="2" charset="77"/>
              </a:rPr>
              <a:t>Postopek dodelitve presojevalca</a:t>
            </a:r>
          </a:p>
        </p:txBody>
      </p:sp>
    </p:spTree>
    <p:extLst>
      <p:ext uri="{BB962C8B-B14F-4D97-AF65-F5344CB8AC3E}">
        <p14:creationId xmlns:p14="http://schemas.microsoft.com/office/powerpoint/2010/main" val="2955183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1134042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0" y="0"/>
            <a:ext cx="851579" cy="685799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11340419" y="11625"/>
            <a:ext cx="851579" cy="685799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8B88DA-FA74-3761-A925-0EE1E4D8E5DB}"/>
              </a:ext>
            </a:extLst>
          </p:cNvPr>
          <p:cNvSpPr txBox="1"/>
          <p:nvPr/>
        </p:nvSpPr>
        <p:spPr>
          <a:xfrm>
            <a:off x="1354975" y="2732739"/>
            <a:ext cx="859313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GB" sz="4400" dirty="0" err="1">
                <a:solidFill>
                  <a:srgbClr val="231F20"/>
                </a:solidFill>
                <a:latin typeface="Recoleta" pitchFamily="2" charset="77"/>
              </a:rPr>
              <a:t>Splošno</a:t>
            </a:r>
            <a:r>
              <a:rPr lang="en-GB" sz="4400" dirty="0">
                <a:solidFill>
                  <a:srgbClr val="231F20"/>
                </a:solidFill>
                <a:latin typeface="Recoleta" pitchFamily="2" charset="77"/>
              </a:rPr>
              <a:t> o </a:t>
            </a:r>
            <a:r>
              <a:rPr lang="en-GB" sz="4400" dirty="0" err="1">
                <a:solidFill>
                  <a:srgbClr val="231F20"/>
                </a:solidFill>
                <a:latin typeface="Recoleta" pitchFamily="2" charset="77"/>
              </a:rPr>
              <a:t>presoji</a:t>
            </a:r>
            <a:endParaRPr lang="sl-SI" sz="4400" dirty="0">
              <a:solidFill>
                <a:srgbClr val="231F20"/>
              </a:solidFill>
              <a:latin typeface="Recole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42897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D56BC7-136F-0B45-A37F-77DAC3A2B5CD}"/>
              </a:ext>
            </a:extLst>
          </p:cNvPr>
          <p:cNvSpPr txBox="1"/>
          <p:nvPr/>
        </p:nvSpPr>
        <p:spPr>
          <a:xfrm>
            <a:off x="1354975" y="1557194"/>
            <a:ext cx="3854699" cy="32162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400" dirty="0">
                <a:latin typeface="Recoleta" panose="020B0604020202020204" charset="-18"/>
              </a:rPr>
              <a:t>#1 Po opredelitvi strateških vodil.</a:t>
            </a:r>
          </a:p>
          <a:p>
            <a:pPr marL="342900" indent="-342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400" dirty="0">
                <a:latin typeface="Recoleta" panose="020B0604020202020204" charset="-18"/>
              </a:rPr>
              <a:t>#2 Pred obravnavo na občinskem svetu.</a:t>
            </a:r>
          </a:p>
          <a:p>
            <a:pPr marL="342900" indent="-342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400" dirty="0">
                <a:latin typeface="Recoleta" panose="020B0604020202020204" charset="-18"/>
              </a:rPr>
              <a:t>Izvaja usposobljeni presojevalec kakovosti.</a:t>
            </a:r>
          </a:p>
          <a:p>
            <a:pPr marL="457200" indent="-457200">
              <a:spcAft>
                <a:spcPts val="1800"/>
              </a:spcAft>
              <a:buFontTx/>
              <a:buChar char="-"/>
            </a:pPr>
            <a:endParaRPr lang="sl-SI" sz="2400" dirty="0">
              <a:solidFill>
                <a:srgbClr val="231F20"/>
              </a:solidFill>
              <a:latin typeface="Recoleta" pitchFamily="2" charset="77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1134042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0" y="0"/>
            <a:ext cx="851579" cy="685799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11340419" y="11625"/>
            <a:ext cx="851579" cy="685799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E5FA6D-C281-6DA0-C50B-DC68E2C3F9BB}"/>
              </a:ext>
            </a:extLst>
          </p:cNvPr>
          <p:cNvSpPr txBox="1"/>
          <p:nvPr/>
        </p:nvSpPr>
        <p:spPr>
          <a:xfrm>
            <a:off x="1354975" y="679263"/>
            <a:ext cx="859313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sl-SI" sz="3200" b="1" dirty="0">
                <a:solidFill>
                  <a:srgbClr val="231F20"/>
                </a:solidFill>
                <a:latin typeface="Recoleta" pitchFamily="2" charset="77"/>
              </a:rPr>
              <a:t>Presoja kakovosti vsebine OCPS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DAD3271-A50A-BF63-9C1F-2AD91D9F09E9}"/>
              </a:ext>
            </a:extLst>
          </p:cNvPr>
          <p:cNvSpPr/>
          <p:nvPr/>
        </p:nvSpPr>
        <p:spPr>
          <a:xfrm>
            <a:off x="6288839" y="1006120"/>
            <a:ext cx="5673435" cy="5673435"/>
          </a:xfrm>
          <a:prstGeom prst="ellipse">
            <a:avLst/>
          </a:prstGeom>
          <a:blipFill dpi="0" rotWithShape="1">
            <a:blip r:embed="rId4"/>
            <a:srcRect/>
            <a:stretch>
              <a:fillRect l="-1000" r="-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46E09AC-F7E0-7A21-ADAA-6015FEF69409}"/>
              </a:ext>
            </a:extLst>
          </p:cNvPr>
          <p:cNvSpPr/>
          <p:nvPr/>
        </p:nvSpPr>
        <p:spPr>
          <a:xfrm>
            <a:off x="6891991" y="4134937"/>
            <a:ext cx="1092298" cy="1524000"/>
          </a:xfrm>
          <a:custGeom>
            <a:avLst/>
            <a:gdLst>
              <a:gd name="connsiteX0" fmla="*/ 1092200 w 1092200"/>
              <a:gd name="connsiteY0" fmla="*/ 1282700 h 1524000"/>
              <a:gd name="connsiteX1" fmla="*/ 901700 w 1092200"/>
              <a:gd name="connsiteY1" fmla="*/ 1524000 h 1524000"/>
              <a:gd name="connsiteX2" fmla="*/ 279400 w 1092200"/>
              <a:gd name="connsiteY2" fmla="*/ 863600 h 1524000"/>
              <a:gd name="connsiteX3" fmla="*/ 0 w 1092200"/>
              <a:gd name="connsiteY3" fmla="*/ 50800 h 1524000"/>
              <a:gd name="connsiteX4" fmla="*/ 304800 w 1092200"/>
              <a:gd name="connsiteY4" fmla="*/ 0 h 1524000"/>
              <a:gd name="connsiteX5" fmla="*/ 558800 w 1092200"/>
              <a:gd name="connsiteY5" fmla="*/ 711200 h 1524000"/>
              <a:gd name="connsiteX6" fmla="*/ 1092200 w 1092200"/>
              <a:gd name="connsiteY6" fmla="*/ 1282700 h 1524000"/>
              <a:gd name="connsiteX0" fmla="*/ 1092298 w 1092298"/>
              <a:gd name="connsiteY0" fmla="*/ 1282700 h 1524000"/>
              <a:gd name="connsiteX1" fmla="*/ 901798 w 1092298"/>
              <a:gd name="connsiteY1" fmla="*/ 1524000 h 1524000"/>
              <a:gd name="connsiteX2" fmla="*/ 279498 w 1092298"/>
              <a:gd name="connsiteY2" fmla="*/ 863600 h 1524000"/>
              <a:gd name="connsiteX3" fmla="*/ 98 w 1092298"/>
              <a:gd name="connsiteY3" fmla="*/ 50800 h 1524000"/>
              <a:gd name="connsiteX4" fmla="*/ 304898 w 1092298"/>
              <a:gd name="connsiteY4" fmla="*/ 0 h 1524000"/>
              <a:gd name="connsiteX5" fmla="*/ 558898 w 1092298"/>
              <a:gd name="connsiteY5" fmla="*/ 711200 h 1524000"/>
              <a:gd name="connsiteX6" fmla="*/ 1092298 w 1092298"/>
              <a:gd name="connsiteY6" fmla="*/ 1282700 h 1524000"/>
              <a:gd name="connsiteX0" fmla="*/ 1092298 w 1092298"/>
              <a:gd name="connsiteY0" fmla="*/ 1282700 h 1524000"/>
              <a:gd name="connsiteX1" fmla="*/ 901798 w 1092298"/>
              <a:gd name="connsiteY1" fmla="*/ 1524000 h 1524000"/>
              <a:gd name="connsiteX2" fmla="*/ 279498 w 1092298"/>
              <a:gd name="connsiteY2" fmla="*/ 863600 h 1524000"/>
              <a:gd name="connsiteX3" fmla="*/ 98 w 1092298"/>
              <a:gd name="connsiteY3" fmla="*/ 50800 h 1524000"/>
              <a:gd name="connsiteX4" fmla="*/ 304898 w 1092298"/>
              <a:gd name="connsiteY4" fmla="*/ 0 h 1524000"/>
              <a:gd name="connsiteX5" fmla="*/ 558898 w 1092298"/>
              <a:gd name="connsiteY5" fmla="*/ 711200 h 1524000"/>
              <a:gd name="connsiteX6" fmla="*/ 1092298 w 1092298"/>
              <a:gd name="connsiteY6" fmla="*/ 1282700 h 1524000"/>
              <a:gd name="connsiteX0" fmla="*/ 1092298 w 1092298"/>
              <a:gd name="connsiteY0" fmla="*/ 1282700 h 1524000"/>
              <a:gd name="connsiteX1" fmla="*/ 901798 w 1092298"/>
              <a:gd name="connsiteY1" fmla="*/ 1524000 h 1524000"/>
              <a:gd name="connsiteX2" fmla="*/ 279498 w 1092298"/>
              <a:gd name="connsiteY2" fmla="*/ 863600 h 1524000"/>
              <a:gd name="connsiteX3" fmla="*/ 98 w 1092298"/>
              <a:gd name="connsiteY3" fmla="*/ 50800 h 1524000"/>
              <a:gd name="connsiteX4" fmla="*/ 304898 w 1092298"/>
              <a:gd name="connsiteY4" fmla="*/ 0 h 1524000"/>
              <a:gd name="connsiteX5" fmla="*/ 558898 w 1092298"/>
              <a:gd name="connsiteY5" fmla="*/ 711200 h 1524000"/>
              <a:gd name="connsiteX6" fmla="*/ 1092298 w 1092298"/>
              <a:gd name="connsiteY6" fmla="*/ 1282700 h 1524000"/>
              <a:gd name="connsiteX0" fmla="*/ 1092298 w 1092298"/>
              <a:gd name="connsiteY0" fmla="*/ 1282700 h 1524000"/>
              <a:gd name="connsiteX1" fmla="*/ 901798 w 1092298"/>
              <a:gd name="connsiteY1" fmla="*/ 1524000 h 1524000"/>
              <a:gd name="connsiteX2" fmla="*/ 279498 w 1092298"/>
              <a:gd name="connsiteY2" fmla="*/ 863600 h 1524000"/>
              <a:gd name="connsiteX3" fmla="*/ 98 w 1092298"/>
              <a:gd name="connsiteY3" fmla="*/ 50800 h 1524000"/>
              <a:gd name="connsiteX4" fmla="*/ 304898 w 1092298"/>
              <a:gd name="connsiteY4" fmla="*/ 0 h 1524000"/>
              <a:gd name="connsiteX5" fmla="*/ 558898 w 1092298"/>
              <a:gd name="connsiteY5" fmla="*/ 711200 h 1524000"/>
              <a:gd name="connsiteX6" fmla="*/ 1092298 w 1092298"/>
              <a:gd name="connsiteY6" fmla="*/ 1282700 h 1524000"/>
              <a:gd name="connsiteX0" fmla="*/ 1092298 w 1092298"/>
              <a:gd name="connsiteY0" fmla="*/ 1282700 h 1524000"/>
              <a:gd name="connsiteX1" fmla="*/ 901798 w 1092298"/>
              <a:gd name="connsiteY1" fmla="*/ 1524000 h 1524000"/>
              <a:gd name="connsiteX2" fmla="*/ 279498 w 1092298"/>
              <a:gd name="connsiteY2" fmla="*/ 863600 h 1524000"/>
              <a:gd name="connsiteX3" fmla="*/ 98 w 1092298"/>
              <a:gd name="connsiteY3" fmla="*/ 50800 h 1524000"/>
              <a:gd name="connsiteX4" fmla="*/ 304898 w 1092298"/>
              <a:gd name="connsiteY4" fmla="*/ 0 h 1524000"/>
              <a:gd name="connsiteX5" fmla="*/ 558898 w 1092298"/>
              <a:gd name="connsiteY5" fmla="*/ 711200 h 1524000"/>
              <a:gd name="connsiteX6" fmla="*/ 1092298 w 1092298"/>
              <a:gd name="connsiteY6" fmla="*/ 12827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2298" h="1524000">
                <a:moveTo>
                  <a:pt x="1092298" y="1282700"/>
                </a:moveTo>
                <a:lnTo>
                  <a:pt x="901798" y="1524000"/>
                </a:lnTo>
                <a:cubicBezTo>
                  <a:pt x="766331" y="1454150"/>
                  <a:pt x="429781" y="1109133"/>
                  <a:pt x="279498" y="863600"/>
                </a:cubicBezTo>
                <a:cubicBezTo>
                  <a:pt x="129215" y="618067"/>
                  <a:pt x="-4135" y="194733"/>
                  <a:pt x="98" y="50800"/>
                </a:cubicBezTo>
                <a:lnTo>
                  <a:pt x="304898" y="0"/>
                </a:lnTo>
                <a:cubicBezTo>
                  <a:pt x="343440" y="116891"/>
                  <a:pt x="427665" y="497417"/>
                  <a:pt x="558898" y="711200"/>
                </a:cubicBezTo>
                <a:cubicBezTo>
                  <a:pt x="690131" y="924983"/>
                  <a:pt x="946438" y="1133585"/>
                  <a:pt x="1092298" y="1282700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B53D20-4D42-B21A-9890-71EF67267DA3}"/>
              </a:ext>
            </a:extLst>
          </p:cNvPr>
          <p:cNvSpPr/>
          <p:nvPr/>
        </p:nvSpPr>
        <p:spPr>
          <a:xfrm rot="2906460">
            <a:off x="7068827" y="2866215"/>
            <a:ext cx="838962" cy="1133695"/>
          </a:xfrm>
          <a:custGeom>
            <a:avLst/>
            <a:gdLst>
              <a:gd name="connsiteX0" fmla="*/ 1092200 w 1092200"/>
              <a:gd name="connsiteY0" fmla="*/ 1282700 h 1524000"/>
              <a:gd name="connsiteX1" fmla="*/ 901700 w 1092200"/>
              <a:gd name="connsiteY1" fmla="*/ 1524000 h 1524000"/>
              <a:gd name="connsiteX2" fmla="*/ 279400 w 1092200"/>
              <a:gd name="connsiteY2" fmla="*/ 863600 h 1524000"/>
              <a:gd name="connsiteX3" fmla="*/ 0 w 1092200"/>
              <a:gd name="connsiteY3" fmla="*/ 50800 h 1524000"/>
              <a:gd name="connsiteX4" fmla="*/ 304800 w 1092200"/>
              <a:gd name="connsiteY4" fmla="*/ 0 h 1524000"/>
              <a:gd name="connsiteX5" fmla="*/ 558800 w 1092200"/>
              <a:gd name="connsiteY5" fmla="*/ 711200 h 1524000"/>
              <a:gd name="connsiteX6" fmla="*/ 1092200 w 1092200"/>
              <a:gd name="connsiteY6" fmla="*/ 1282700 h 1524000"/>
              <a:gd name="connsiteX0" fmla="*/ 1092298 w 1092298"/>
              <a:gd name="connsiteY0" fmla="*/ 1282700 h 1524000"/>
              <a:gd name="connsiteX1" fmla="*/ 901798 w 1092298"/>
              <a:gd name="connsiteY1" fmla="*/ 1524000 h 1524000"/>
              <a:gd name="connsiteX2" fmla="*/ 279498 w 1092298"/>
              <a:gd name="connsiteY2" fmla="*/ 863600 h 1524000"/>
              <a:gd name="connsiteX3" fmla="*/ 98 w 1092298"/>
              <a:gd name="connsiteY3" fmla="*/ 50800 h 1524000"/>
              <a:gd name="connsiteX4" fmla="*/ 304898 w 1092298"/>
              <a:gd name="connsiteY4" fmla="*/ 0 h 1524000"/>
              <a:gd name="connsiteX5" fmla="*/ 558898 w 1092298"/>
              <a:gd name="connsiteY5" fmla="*/ 711200 h 1524000"/>
              <a:gd name="connsiteX6" fmla="*/ 1092298 w 1092298"/>
              <a:gd name="connsiteY6" fmla="*/ 1282700 h 1524000"/>
              <a:gd name="connsiteX0" fmla="*/ 1092298 w 1092298"/>
              <a:gd name="connsiteY0" fmla="*/ 1282700 h 1524000"/>
              <a:gd name="connsiteX1" fmla="*/ 901798 w 1092298"/>
              <a:gd name="connsiteY1" fmla="*/ 1524000 h 1524000"/>
              <a:gd name="connsiteX2" fmla="*/ 279498 w 1092298"/>
              <a:gd name="connsiteY2" fmla="*/ 863600 h 1524000"/>
              <a:gd name="connsiteX3" fmla="*/ 98 w 1092298"/>
              <a:gd name="connsiteY3" fmla="*/ 50800 h 1524000"/>
              <a:gd name="connsiteX4" fmla="*/ 304898 w 1092298"/>
              <a:gd name="connsiteY4" fmla="*/ 0 h 1524000"/>
              <a:gd name="connsiteX5" fmla="*/ 558898 w 1092298"/>
              <a:gd name="connsiteY5" fmla="*/ 711200 h 1524000"/>
              <a:gd name="connsiteX6" fmla="*/ 1092298 w 1092298"/>
              <a:gd name="connsiteY6" fmla="*/ 1282700 h 1524000"/>
              <a:gd name="connsiteX0" fmla="*/ 1092298 w 1092298"/>
              <a:gd name="connsiteY0" fmla="*/ 1282700 h 1524000"/>
              <a:gd name="connsiteX1" fmla="*/ 901798 w 1092298"/>
              <a:gd name="connsiteY1" fmla="*/ 1524000 h 1524000"/>
              <a:gd name="connsiteX2" fmla="*/ 279498 w 1092298"/>
              <a:gd name="connsiteY2" fmla="*/ 863600 h 1524000"/>
              <a:gd name="connsiteX3" fmla="*/ 98 w 1092298"/>
              <a:gd name="connsiteY3" fmla="*/ 50800 h 1524000"/>
              <a:gd name="connsiteX4" fmla="*/ 304898 w 1092298"/>
              <a:gd name="connsiteY4" fmla="*/ 0 h 1524000"/>
              <a:gd name="connsiteX5" fmla="*/ 558898 w 1092298"/>
              <a:gd name="connsiteY5" fmla="*/ 711200 h 1524000"/>
              <a:gd name="connsiteX6" fmla="*/ 1092298 w 1092298"/>
              <a:gd name="connsiteY6" fmla="*/ 1282700 h 1524000"/>
              <a:gd name="connsiteX0" fmla="*/ 1092298 w 1092298"/>
              <a:gd name="connsiteY0" fmla="*/ 1282700 h 1524000"/>
              <a:gd name="connsiteX1" fmla="*/ 901798 w 1092298"/>
              <a:gd name="connsiteY1" fmla="*/ 1524000 h 1524000"/>
              <a:gd name="connsiteX2" fmla="*/ 279498 w 1092298"/>
              <a:gd name="connsiteY2" fmla="*/ 863600 h 1524000"/>
              <a:gd name="connsiteX3" fmla="*/ 98 w 1092298"/>
              <a:gd name="connsiteY3" fmla="*/ 50800 h 1524000"/>
              <a:gd name="connsiteX4" fmla="*/ 304898 w 1092298"/>
              <a:gd name="connsiteY4" fmla="*/ 0 h 1524000"/>
              <a:gd name="connsiteX5" fmla="*/ 558898 w 1092298"/>
              <a:gd name="connsiteY5" fmla="*/ 711200 h 1524000"/>
              <a:gd name="connsiteX6" fmla="*/ 1092298 w 1092298"/>
              <a:gd name="connsiteY6" fmla="*/ 1282700 h 1524000"/>
              <a:gd name="connsiteX0" fmla="*/ 1092298 w 1092298"/>
              <a:gd name="connsiteY0" fmla="*/ 1282700 h 1524000"/>
              <a:gd name="connsiteX1" fmla="*/ 901798 w 1092298"/>
              <a:gd name="connsiteY1" fmla="*/ 1524000 h 1524000"/>
              <a:gd name="connsiteX2" fmla="*/ 279498 w 1092298"/>
              <a:gd name="connsiteY2" fmla="*/ 863600 h 1524000"/>
              <a:gd name="connsiteX3" fmla="*/ 98 w 1092298"/>
              <a:gd name="connsiteY3" fmla="*/ 50800 h 1524000"/>
              <a:gd name="connsiteX4" fmla="*/ 304898 w 1092298"/>
              <a:gd name="connsiteY4" fmla="*/ 0 h 1524000"/>
              <a:gd name="connsiteX5" fmla="*/ 558898 w 1092298"/>
              <a:gd name="connsiteY5" fmla="*/ 711200 h 1524000"/>
              <a:gd name="connsiteX6" fmla="*/ 1092298 w 1092298"/>
              <a:gd name="connsiteY6" fmla="*/ 1282700 h 1524000"/>
              <a:gd name="connsiteX0" fmla="*/ 1092298 w 1092298"/>
              <a:gd name="connsiteY0" fmla="*/ 1282700 h 1524000"/>
              <a:gd name="connsiteX1" fmla="*/ 901798 w 1092298"/>
              <a:gd name="connsiteY1" fmla="*/ 1524000 h 1524000"/>
              <a:gd name="connsiteX2" fmla="*/ 279498 w 1092298"/>
              <a:gd name="connsiteY2" fmla="*/ 863600 h 1524000"/>
              <a:gd name="connsiteX3" fmla="*/ 98 w 1092298"/>
              <a:gd name="connsiteY3" fmla="*/ 50800 h 1524000"/>
              <a:gd name="connsiteX4" fmla="*/ 304898 w 1092298"/>
              <a:gd name="connsiteY4" fmla="*/ 0 h 1524000"/>
              <a:gd name="connsiteX5" fmla="*/ 570087 w 1092298"/>
              <a:gd name="connsiteY5" fmla="*/ 683908 h 1524000"/>
              <a:gd name="connsiteX6" fmla="*/ 1092298 w 1092298"/>
              <a:gd name="connsiteY6" fmla="*/ 1282700 h 1524000"/>
              <a:gd name="connsiteX0" fmla="*/ 1066100 w 1066100"/>
              <a:gd name="connsiteY0" fmla="*/ 1271044 h 1524000"/>
              <a:gd name="connsiteX1" fmla="*/ 901798 w 1066100"/>
              <a:gd name="connsiteY1" fmla="*/ 1524000 h 1524000"/>
              <a:gd name="connsiteX2" fmla="*/ 279498 w 1066100"/>
              <a:gd name="connsiteY2" fmla="*/ 863600 h 1524000"/>
              <a:gd name="connsiteX3" fmla="*/ 98 w 1066100"/>
              <a:gd name="connsiteY3" fmla="*/ 50800 h 1524000"/>
              <a:gd name="connsiteX4" fmla="*/ 304898 w 1066100"/>
              <a:gd name="connsiteY4" fmla="*/ 0 h 1524000"/>
              <a:gd name="connsiteX5" fmla="*/ 570087 w 1066100"/>
              <a:gd name="connsiteY5" fmla="*/ 683908 h 1524000"/>
              <a:gd name="connsiteX6" fmla="*/ 1066100 w 1066100"/>
              <a:gd name="connsiteY6" fmla="*/ 1271044 h 1524000"/>
              <a:gd name="connsiteX0" fmla="*/ 1066089 w 1066089"/>
              <a:gd name="connsiteY0" fmla="*/ 1271044 h 1556868"/>
              <a:gd name="connsiteX1" fmla="*/ 801580 w 1066089"/>
              <a:gd name="connsiteY1" fmla="*/ 1556867 h 1556868"/>
              <a:gd name="connsiteX2" fmla="*/ 279487 w 1066089"/>
              <a:gd name="connsiteY2" fmla="*/ 863600 h 1556868"/>
              <a:gd name="connsiteX3" fmla="*/ 87 w 1066089"/>
              <a:gd name="connsiteY3" fmla="*/ 50800 h 1556868"/>
              <a:gd name="connsiteX4" fmla="*/ 304887 w 1066089"/>
              <a:gd name="connsiteY4" fmla="*/ 0 h 1556868"/>
              <a:gd name="connsiteX5" fmla="*/ 570076 w 1066089"/>
              <a:gd name="connsiteY5" fmla="*/ 683908 h 1556868"/>
              <a:gd name="connsiteX6" fmla="*/ 1066089 w 1066089"/>
              <a:gd name="connsiteY6" fmla="*/ 1271044 h 1556868"/>
              <a:gd name="connsiteX0" fmla="*/ 1116174 w 1116174"/>
              <a:gd name="connsiteY0" fmla="*/ 1271044 h 1556867"/>
              <a:gd name="connsiteX1" fmla="*/ 851665 w 1116174"/>
              <a:gd name="connsiteY1" fmla="*/ 1556867 h 1556867"/>
              <a:gd name="connsiteX2" fmla="*/ 329572 w 1116174"/>
              <a:gd name="connsiteY2" fmla="*/ 863600 h 1556867"/>
              <a:gd name="connsiteX3" fmla="*/ 68 w 1116174"/>
              <a:gd name="connsiteY3" fmla="*/ 67233 h 1556867"/>
              <a:gd name="connsiteX4" fmla="*/ 354972 w 1116174"/>
              <a:gd name="connsiteY4" fmla="*/ 0 h 1556867"/>
              <a:gd name="connsiteX5" fmla="*/ 620161 w 1116174"/>
              <a:gd name="connsiteY5" fmla="*/ 683908 h 1556867"/>
              <a:gd name="connsiteX6" fmla="*/ 1116174 w 1116174"/>
              <a:gd name="connsiteY6" fmla="*/ 1271044 h 1556867"/>
              <a:gd name="connsiteX0" fmla="*/ 1116187 w 1116187"/>
              <a:gd name="connsiteY0" fmla="*/ 1271044 h 1556867"/>
              <a:gd name="connsiteX1" fmla="*/ 851678 w 1116187"/>
              <a:gd name="connsiteY1" fmla="*/ 1556867 h 1556867"/>
              <a:gd name="connsiteX2" fmla="*/ 299705 w 1116187"/>
              <a:gd name="connsiteY2" fmla="*/ 898708 h 1556867"/>
              <a:gd name="connsiteX3" fmla="*/ 81 w 1116187"/>
              <a:gd name="connsiteY3" fmla="*/ 67233 h 1556867"/>
              <a:gd name="connsiteX4" fmla="*/ 354985 w 1116187"/>
              <a:gd name="connsiteY4" fmla="*/ 0 h 1556867"/>
              <a:gd name="connsiteX5" fmla="*/ 620174 w 1116187"/>
              <a:gd name="connsiteY5" fmla="*/ 683908 h 1556867"/>
              <a:gd name="connsiteX6" fmla="*/ 1116187 w 1116187"/>
              <a:gd name="connsiteY6" fmla="*/ 1271044 h 1556867"/>
              <a:gd name="connsiteX0" fmla="*/ 1116187 w 1116187"/>
              <a:gd name="connsiteY0" fmla="*/ 1271044 h 1556867"/>
              <a:gd name="connsiteX1" fmla="*/ 851678 w 1116187"/>
              <a:gd name="connsiteY1" fmla="*/ 1556867 h 1556867"/>
              <a:gd name="connsiteX2" fmla="*/ 299705 w 1116187"/>
              <a:gd name="connsiteY2" fmla="*/ 898708 h 1556867"/>
              <a:gd name="connsiteX3" fmla="*/ 81 w 1116187"/>
              <a:gd name="connsiteY3" fmla="*/ 67233 h 1556867"/>
              <a:gd name="connsiteX4" fmla="*/ 354985 w 1116187"/>
              <a:gd name="connsiteY4" fmla="*/ 0 h 1556867"/>
              <a:gd name="connsiteX5" fmla="*/ 620174 w 1116187"/>
              <a:gd name="connsiteY5" fmla="*/ 683908 h 1556867"/>
              <a:gd name="connsiteX6" fmla="*/ 1116187 w 1116187"/>
              <a:gd name="connsiteY6" fmla="*/ 1271044 h 1556867"/>
              <a:gd name="connsiteX0" fmla="*/ 1116106 w 1116106"/>
              <a:gd name="connsiteY0" fmla="*/ 1271044 h 1556867"/>
              <a:gd name="connsiteX1" fmla="*/ 851597 w 1116106"/>
              <a:gd name="connsiteY1" fmla="*/ 1556867 h 1556867"/>
              <a:gd name="connsiteX2" fmla="*/ 299624 w 1116106"/>
              <a:gd name="connsiteY2" fmla="*/ 898708 h 1556867"/>
              <a:gd name="connsiteX3" fmla="*/ 0 w 1116106"/>
              <a:gd name="connsiteY3" fmla="*/ 67233 h 1556867"/>
              <a:gd name="connsiteX4" fmla="*/ 354904 w 1116106"/>
              <a:gd name="connsiteY4" fmla="*/ 0 h 1556867"/>
              <a:gd name="connsiteX5" fmla="*/ 620093 w 1116106"/>
              <a:gd name="connsiteY5" fmla="*/ 683908 h 1556867"/>
              <a:gd name="connsiteX6" fmla="*/ 1116106 w 1116106"/>
              <a:gd name="connsiteY6" fmla="*/ 1271044 h 1556867"/>
              <a:gd name="connsiteX0" fmla="*/ 1109365 w 1109365"/>
              <a:gd name="connsiteY0" fmla="*/ 1264819 h 1556867"/>
              <a:gd name="connsiteX1" fmla="*/ 851597 w 1109365"/>
              <a:gd name="connsiteY1" fmla="*/ 1556867 h 1556867"/>
              <a:gd name="connsiteX2" fmla="*/ 299624 w 1109365"/>
              <a:gd name="connsiteY2" fmla="*/ 898708 h 1556867"/>
              <a:gd name="connsiteX3" fmla="*/ 0 w 1109365"/>
              <a:gd name="connsiteY3" fmla="*/ 67233 h 1556867"/>
              <a:gd name="connsiteX4" fmla="*/ 354904 w 1109365"/>
              <a:gd name="connsiteY4" fmla="*/ 0 h 1556867"/>
              <a:gd name="connsiteX5" fmla="*/ 620093 w 1109365"/>
              <a:gd name="connsiteY5" fmla="*/ 683908 h 1556867"/>
              <a:gd name="connsiteX6" fmla="*/ 1109365 w 1109365"/>
              <a:gd name="connsiteY6" fmla="*/ 1264819 h 1556867"/>
              <a:gd name="connsiteX0" fmla="*/ 1109365 w 1109365"/>
              <a:gd name="connsiteY0" fmla="*/ 1264819 h 1556867"/>
              <a:gd name="connsiteX1" fmla="*/ 851597 w 1109365"/>
              <a:gd name="connsiteY1" fmla="*/ 1556867 h 1556867"/>
              <a:gd name="connsiteX2" fmla="*/ 299624 w 1109365"/>
              <a:gd name="connsiteY2" fmla="*/ 898708 h 1556867"/>
              <a:gd name="connsiteX3" fmla="*/ 0 w 1109365"/>
              <a:gd name="connsiteY3" fmla="*/ 67233 h 1556867"/>
              <a:gd name="connsiteX4" fmla="*/ 354904 w 1109365"/>
              <a:gd name="connsiteY4" fmla="*/ 0 h 1556867"/>
              <a:gd name="connsiteX5" fmla="*/ 620093 w 1109365"/>
              <a:gd name="connsiteY5" fmla="*/ 683908 h 1556867"/>
              <a:gd name="connsiteX6" fmla="*/ 1109365 w 1109365"/>
              <a:gd name="connsiteY6" fmla="*/ 1264819 h 155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9365" h="1556867">
                <a:moveTo>
                  <a:pt x="1109365" y="1264819"/>
                </a:moveTo>
                <a:lnTo>
                  <a:pt x="851597" y="1556867"/>
                </a:lnTo>
                <a:cubicBezTo>
                  <a:pt x="734058" y="1465951"/>
                  <a:pt x="441557" y="1146980"/>
                  <a:pt x="299624" y="898708"/>
                </a:cubicBezTo>
                <a:cubicBezTo>
                  <a:pt x="157691" y="650436"/>
                  <a:pt x="36977" y="261764"/>
                  <a:pt x="0" y="67233"/>
                </a:cubicBezTo>
                <a:lnTo>
                  <a:pt x="354904" y="0"/>
                </a:lnTo>
                <a:cubicBezTo>
                  <a:pt x="393446" y="116891"/>
                  <a:pt x="494350" y="473105"/>
                  <a:pt x="620093" y="683908"/>
                </a:cubicBezTo>
                <a:cubicBezTo>
                  <a:pt x="745836" y="894711"/>
                  <a:pt x="963505" y="1115704"/>
                  <a:pt x="1109365" y="1264819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21125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D56BC7-136F-0B45-A37F-77DAC3A2B5CD}"/>
              </a:ext>
            </a:extLst>
          </p:cNvPr>
          <p:cNvSpPr txBox="1"/>
          <p:nvPr/>
        </p:nvSpPr>
        <p:spPr>
          <a:xfrm>
            <a:off x="1354974" y="1557194"/>
            <a:ext cx="9985445" cy="327012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sl-SI" sz="2400" dirty="0">
                <a:latin typeface="Recoleta" panose="020B0604020202020204" charset="-18"/>
              </a:rPr>
              <a:t>Kakovost izhodišč </a:t>
            </a:r>
            <a:r>
              <a:rPr lang="en-GB" sz="2400" dirty="0">
                <a:latin typeface="Recoleta" panose="020B0604020202020204" charset="-18"/>
              </a:rPr>
              <a:t>O</a:t>
            </a:r>
            <a:r>
              <a:rPr lang="sl-SI" sz="2400" dirty="0">
                <a:latin typeface="Recoleta" panose="020B0604020202020204" charset="-18"/>
              </a:rPr>
              <a:t>CPS (1. faza) in kakovost vsebine </a:t>
            </a:r>
            <a:r>
              <a:rPr lang="en-GB" sz="2400" dirty="0">
                <a:latin typeface="Recoleta" panose="020B0604020202020204" charset="-18"/>
              </a:rPr>
              <a:t>O</a:t>
            </a:r>
            <a:r>
              <a:rPr lang="sl-SI" sz="2400" dirty="0">
                <a:latin typeface="Recoleta" panose="020B0604020202020204" charset="-18"/>
              </a:rPr>
              <a:t>CPS (2. faza).</a:t>
            </a:r>
          </a:p>
          <a:p>
            <a:pPr marL="342900" indent="-342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sl-SI" sz="2400" dirty="0">
              <a:latin typeface="Recoleta" panose="020B0604020202020204" charset="-18"/>
            </a:endParaRPr>
          </a:p>
          <a:p>
            <a:pPr marL="342900" indent="-342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400" dirty="0">
                <a:latin typeface="Recoleta" panose="020B0604020202020204" charset="-18"/>
              </a:rPr>
              <a:t>Vsebina in skladnost sinteznih gradiv priprave OCPS.</a:t>
            </a:r>
          </a:p>
          <a:p>
            <a:pPr marL="342900" indent="-342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400" dirty="0">
                <a:latin typeface="Recoleta" panose="020B0604020202020204" charset="-18"/>
              </a:rPr>
              <a:t>Doseganje minimalnih standardov.</a:t>
            </a:r>
          </a:p>
          <a:p>
            <a:pPr marL="342900" indent="-342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400" dirty="0">
                <a:latin typeface="Recoleta" panose="020B0604020202020204" charset="-18"/>
              </a:rPr>
              <a:t>Skladnost z nacionalnimi smernicami.</a:t>
            </a:r>
          </a:p>
          <a:p>
            <a:pPr marL="342900" indent="-342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400" dirty="0">
                <a:latin typeface="Recoleta" panose="020B0604020202020204" charset="-18"/>
              </a:rPr>
              <a:t>Skladnost z ZCPN in podzakonskimi akti.</a:t>
            </a:r>
            <a:endParaRPr lang="en-GB" sz="2400" dirty="0">
              <a:latin typeface="Recoleta" panose="020B0604020202020204" charset="-18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8BF85FF5-FFED-5044-928E-7EC72C937BB7}"/>
              </a:ext>
            </a:extLst>
          </p:cNvPr>
          <p:cNvSpPr/>
          <p:nvPr/>
        </p:nvSpPr>
        <p:spPr>
          <a:xfrm>
            <a:off x="11340420" y="0"/>
            <a:ext cx="851579" cy="6858000"/>
          </a:xfrm>
          <a:prstGeom prst="rect">
            <a:avLst/>
          </a:prstGeom>
          <a:solidFill>
            <a:srgbClr val="3A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0" y="0"/>
            <a:ext cx="851579" cy="685799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9A461B36-5A61-5A4B-A3B8-CED0CC0CEC64}"/>
              </a:ext>
            </a:extLst>
          </p:cNvPr>
          <p:cNvSpPr/>
          <p:nvPr/>
        </p:nvSpPr>
        <p:spPr>
          <a:xfrm>
            <a:off x="11340419" y="11625"/>
            <a:ext cx="851579" cy="685799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8000" sy="6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E5FA6D-C281-6DA0-C50B-DC68E2C3F9BB}"/>
              </a:ext>
            </a:extLst>
          </p:cNvPr>
          <p:cNvSpPr txBox="1"/>
          <p:nvPr/>
        </p:nvSpPr>
        <p:spPr>
          <a:xfrm>
            <a:off x="1354975" y="679263"/>
            <a:ext cx="859313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sl-SI" sz="3200" b="1" dirty="0">
                <a:solidFill>
                  <a:srgbClr val="231F20"/>
                </a:solidFill>
                <a:latin typeface="Recoleta" pitchFamily="2" charset="77"/>
              </a:rPr>
              <a:t>Kaj se preverja</a:t>
            </a:r>
          </a:p>
        </p:txBody>
      </p:sp>
    </p:spTree>
    <p:extLst>
      <p:ext uri="{BB962C8B-B14F-4D97-AF65-F5344CB8AC3E}">
        <p14:creationId xmlns:p14="http://schemas.microsoft.com/office/powerpoint/2010/main" val="3558809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RE4CLIMATE">
      <a:dk1>
        <a:srgbClr val="231E1F"/>
      </a:dk1>
      <a:lt1>
        <a:srgbClr val="F9F5F2"/>
      </a:lt1>
      <a:dk2>
        <a:srgbClr val="7B7071"/>
      </a:dk2>
      <a:lt2>
        <a:srgbClr val="FDFBF8"/>
      </a:lt2>
      <a:accent1>
        <a:srgbClr val="3A493E"/>
      </a:accent1>
      <a:accent2>
        <a:srgbClr val="79927E"/>
      </a:accent2>
      <a:accent3>
        <a:srgbClr val="AEC8B0"/>
      </a:accent3>
      <a:accent4>
        <a:srgbClr val="D9ECD8"/>
      </a:accent4>
      <a:accent5>
        <a:srgbClr val="ECF5EB"/>
      </a:accent5>
      <a:accent6>
        <a:srgbClr val="F9F5F2"/>
      </a:accent6>
      <a:hlink>
        <a:srgbClr val="3A493E"/>
      </a:hlink>
      <a:folHlink>
        <a:srgbClr val="C8D3C3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3024</TotalTime>
  <Words>1302</Words>
  <Application>Microsoft Office PowerPoint</Application>
  <PresentationFormat>Widescreen</PresentationFormat>
  <Paragraphs>186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Recoleta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Mojca Balant</cp:lastModifiedBy>
  <cp:revision>176</cp:revision>
  <cp:lastPrinted>2022-10-17T09:53:40Z</cp:lastPrinted>
  <dcterms:created xsi:type="dcterms:W3CDTF">2019-09-26T10:57:40Z</dcterms:created>
  <dcterms:modified xsi:type="dcterms:W3CDTF">2024-04-16T11:41:44Z</dcterms:modified>
</cp:coreProperties>
</file>